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Montserrat" panose="00000500000000000000" pitchFamily="2" charset="0"/>
      <p:regular r:id="rId23"/>
    </p:embeddedFont>
    <p:embeddedFont>
      <p:font typeface="Montserrat Bold" panose="00000800000000000000"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8327" autoAdjust="0"/>
  </p:normalViewPr>
  <p:slideViewPr>
    <p:cSldViewPr>
      <p:cViewPr varScale="1">
        <p:scale>
          <a:sx n="47" d="100"/>
          <a:sy n="47" d="100"/>
        </p:scale>
        <p:origin x="69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png>
</file>

<file path=ppt/media/image39.png>
</file>

<file path=ppt/media/image4.svg>
</file>

<file path=ppt/media/image40.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22.03.2025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‹Nº›</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AI is only as good as the prompts it receives. Ambiguous, incomplete, or harmful prompts can lead to misleading, biased, or even dangerous outputs. But what if we could fix the problem before it even reaches the AI?</a:t>
            </a:r>
          </a:p>
          <a:p>
            <a:endParaRPr lang="en-US"/>
          </a:p>
          <a:p>
            <a:r>
              <a:rPr lang="en-US"/>
              <a:t>Introducing Azure Prompt Guardian – a pre-processing layer that ensures every AI interaction is clear, ethical, and optimized before execution.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Learn &amp; grow as a team – Expanding our skills in NLP, AI ethics, and system design.</a:t>
            </a:r>
          </a:p>
          <a:p>
            <a:r>
              <a:rPr lang="en-US"/>
              <a:t>🌟 Work together effectively – Ensuring smooth collaboration across disciplines.</a:t>
            </a:r>
          </a:p>
          <a:p>
            <a:r>
              <a:rPr lang="en-US"/>
              <a:t>🌟 Create a user-friendly solution – Making AI interactions more intuitive and responsible.</a:t>
            </a:r>
          </a:p>
          <a:p>
            <a:r>
              <a:rPr lang="en-US"/>
              <a:t>🌟 Promote responsible AI use – Preventing bias, misinformation, and unethical AI responses.</a:t>
            </a:r>
          </a:p>
          <a:p>
            <a:r>
              <a:rPr lang="en-US"/>
              <a:t>🌟 Build a scalable &amp; reliable system – Ensuring high performance and adaptability.</a:t>
            </a:r>
          </a:p>
          <a:p>
            <a:r>
              <a:rPr lang="en-US"/>
              <a:t>🌟 Continuously improve the solution – Fine-tuning based on real-world data and user feedback.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journey began with intensive brainstorming and benchmarking. We examined current tools to understand their limitations and identified the need for a solution that merges security with clarity. Choosing Azure services was driven by their compliance and performance. Instead of simply blocking prompts, we suggest clear alternatives, and our iterative process ensures we keep improving.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Now that we’ve introduced the problem and our solution, let’s take a closer look at how Azure Prompt Guardian works behind the scenes."</a:t>
            </a:r>
          </a:p>
          <a:p>
            <a:endParaRPr lang="en-US"/>
          </a:p>
          <a:p>
            <a:r>
              <a:rPr lang="en-US"/>
              <a:t>Our system follows a structured flow to ensure prompts are corrected, optimized, and ethically validated before reaching an AI model. Let’s break it down step by step</a:t>
            </a:r>
          </a:p>
          <a:p>
            <a:endParaRPr lang="en-US"/>
          </a:p>
          <a:p>
            <a:r>
              <a:rPr lang="en-US"/>
              <a:t>"The process begins with the user."</a:t>
            </a:r>
          </a:p>
          <a:p>
            <a:endParaRPr lang="en-US"/>
          </a:p>
          <a:p>
            <a:r>
              <a:rPr lang="en-US"/>
              <a:t>The user enters a prompt into our Frontend App, which is hosted on Azure Static Web Apps.</a:t>
            </a:r>
          </a:p>
          <a:p>
            <a:endParaRPr lang="en-US"/>
          </a:p>
          <a:p>
            <a:r>
              <a:rPr lang="en-US"/>
              <a:t>This prompt is then sent to our Preprocessing API, which acts as the core processing layer.</a:t>
            </a:r>
          </a:p>
          <a:p>
            <a:endParaRPr lang="en-US"/>
          </a:p>
          <a:p>
            <a:r>
              <a:rPr lang="en-US"/>
              <a:t>"Once the API receives the prompt, it goes through several key AI-powered validations:"</a:t>
            </a:r>
          </a:p>
          <a:p>
            <a:endParaRPr lang="en-US"/>
          </a:p>
          <a:p>
            <a:r>
              <a:rPr lang="en-US"/>
              <a:t>Azure AI Language – Handles grammatical analysis, identifying incomplete or incorrect sentence structures.</a:t>
            </a:r>
          </a:p>
          <a:p>
            <a:endParaRPr lang="en-US"/>
          </a:p>
          <a:p>
            <a:r>
              <a:rPr lang="en-US"/>
              <a:t>Azure AI Content Safety – Scans for harmful, biased, or sensitive content, ensuring ethical AI use.</a:t>
            </a:r>
          </a:p>
          <a:p>
            <a:endParaRPr lang="en-US"/>
          </a:p>
          <a:p>
            <a:r>
              <a:rPr lang="en-US"/>
              <a:t>Azure OpenAI Service – Conducts semantic analysis, refining prompt intent for clarity and accuracy.</a:t>
            </a:r>
          </a:p>
          <a:p>
            <a:endParaRPr lang="en-US"/>
          </a:p>
          <a:p>
            <a:r>
              <a:rPr lang="en-US"/>
              <a:t>"All three of these services feed into our correction engine, ensuring that the prompt is both structurally and ethically sound."</a:t>
            </a:r>
          </a:p>
          <a:p>
            <a:r>
              <a:rPr lang="en-US"/>
              <a:t>"Now, after analyzing the prompt, the system enhances it to maximize AI output quality."</a:t>
            </a:r>
          </a:p>
          <a:p>
            <a:endParaRPr lang="en-US"/>
          </a:p>
          <a:p>
            <a:r>
              <a:rPr lang="en-US"/>
              <a:t>The Correction Engine integrates insights from grammar, content safety, and semantic analysis to generate a revised prompt.</a:t>
            </a:r>
          </a:p>
          <a:p>
            <a:endParaRPr lang="en-US"/>
          </a:p>
          <a:p>
            <a:r>
              <a:rPr lang="en-US"/>
              <a:t>If needed, we use Azure Variants to propose alternative phrasings for further clarity and precision.</a:t>
            </a:r>
          </a:p>
          <a:p>
            <a:endParaRPr lang="en-US"/>
          </a:p>
          <a:p>
            <a:r>
              <a:rPr lang="en-US"/>
              <a:t>Finally, the optimized prompt is ready and sent to the target AI system.</a:t>
            </a:r>
          </a:p>
          <a:p>
            <a:endParaRPr lang="en-US"/>
          </a:p>
          <a:p>
            <a:r>
              <a:rPr lang="en-US"/>
              <a:t>"At this stage, the user’s original input has been transformed into a clearer, safer, and more effective query</a:t>
            </a:r>
          </a:p>
          <a:p>
            <a:r>
              <a:rPr lang="en-US"/>
              <a:t>Data Storage &amp; Security</a:t>
            </a:r>
          </a:p>
          <a:p>
            <a:endParaRPr lang="en-US"/>
          </a:p>
          <a:p>
            <a:r>
              <a:rPr lang="en-US"/>
              <a:t>"While improving prompts, we also track key metrics for system monitoring and fine-tuning."</a:t>
            </a:r>
          </a:p>
          <a:p>
            <a:endParaRPr lang="en-US"/>
          </a:p>
          <a:p>
            <a:r>
              <a:rPr lang="en-US"/>
              <a:t>All processed prompts and their corrections are logged in Cosmos DB, allowing us to analyze trends and improve the system over time.</a:t>
            </a:r>
          </a:p>
          <a:p>
            <a:endParaRPr lang="en-US"/>
          </a:p>
          <a:p>
            <a:r>
              <a:rPr lang="en-US"/>
              <a:t>Azure Key Vault securely stores API keys and sensitive credentials, ensuring robust security.</a:t>
            </a:r>
          </a:p>
          <a:p>
            <a:r>
              <a:rPr lang="en-US"/>
              <a:t>Slide: AI Response &amp; Feedback Loop</a:t>
            </a:r>
          </a:p>
          <a:p>
            <a:endParaRPr lang="en-US"/>
          </a:p>
          <a:p>
            <a:r>
              <a:rPr lang="en-US"/>
              <a:t>"Finally, once the AI system processes the optimized prompt, the response is sent back to the frontend for the user."</a:t>
            </a:r>
          </a:p>
          <a:p>
            <a:endParaRPr lang="en-US"/>
          </a:p>
          <a:p>
            <a:r>
              <a:rPr lang="en-US"/>
              <a:t>The corrected prompt is fed into the AI model of choice (e.g., Azure OpenAI, an internal chatbot, or another system).</a:t>
            </a:r>
          </a:p>
          <a:p>
            <a:endParaRPr lang="en-US"/>
          </a:p>
          <a:p>
            <a:r>
              <a:rPr lang="en-US"/>
              <a:t>The AI’s response is then returned to the frontend, where the user can see the improved output.</a:t>
            </a:r>
          </a:p>
          <a:p>
            <a:endParaRPr lang="en-US"/>
          </a:p>
          <a:p>
            <a:r>
              <a:rPr lang="en-US"/>
              <a:t>"This full cycle ensures that every interaction is not just corrected but optimized and aligned with ethical AI principles."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This Architecture Matters</a:t>
            </a:r>
          </a:p>
          <a:p>
            <a:endParaRPr lang="en-US"/>
          </a:p>
          <a:p>
            <a:r>
              <a:rPr lang="en-US"/>
              <a:t>"So, why is this important? Because this system doesn’t just detect issues—it actively enhances AI interactions."</a:t>
            </a:r>
          </a:p>
          <a:p>
            <a:endParaRPr lang="en-US"/>
          </a:p>
          <a:p>
            <a:r>
              <a:rPr lang="en-US"/>
              <a:t>Prevents misinformation, bias, and harmful content before it spreads.</a:t>
            </a:r>
          </a:p>
          <a:p>
            <a:endParaRPr lang="en-US"/>
          </a:p>
          <a:p>
            <a:r>
              <a:rPr lang="en-US"/>
              <a:t>Improves user experience by making prompts clearer and more effective.</a:t>
            </a:r>
          </a:p>
          <a:p>
            <a:endParaRPr lang="en-US"/>
          </a:p>
          <a:p>
            <a:r>
              <a:rPr lang="en-US"/>
              <a:t>Provides real-time monitoring and analytics for continuous improvement.</a:t>
            </a:r>
          </a:p>
          <a:p>
            <a:endParaRPr lang="en-US"/>
          </a:p>
          <a:p>
            <a:r>
              <a:rPr lang="en-US"/>
              <a:t>Ensures security and compliance through encrypted storage and logging.</a:t>
            </a:r>
          </a:p>
          <a:p>
            <a:endParaRPr lang="en-US"/>
          </a:p>
          <a:p>
            <a:r>
              <a:rPr lang="en-US"/>
              <a:t>Closing:</a:t>
            </a:r>
          </a:p>
          <a:p>
            <a:endParaRPr lang="en-US"/>
          </a:p>
          <a:p>
            <a:r>
              <a:rPr lang="en-US"/>
              <a:t>"With this architecture, Azure Prompt Guardian becomes more than a tool—it’s a necessary safeguard for AI interactions. By correcting, refining, and validating prompts, we’re ensuring that AI generates more ethical, accurate, and valuable responses for all users."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 ways for users to integrate prompt validation and optimization into their workflows: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Web Interface – A user-friendly platform hosted on Azure Static Web Apps, allowing users to interact with the solution directly through a web-based UI.</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API Integration – A flexible REST API that enables third-party applications to integrate prompt validation and optimization into their existing AI workflows.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Microsoft Teams App – A dedicated Teams integration designed for corporate users, making it easy to validate and optimize prompts within their enterprise communication environment.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1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1898322">
            <a:off x="13072872" y="-2068259"/>
            <a:ext cx="6073983" cy="8796169"/>
          </a:xfrm>
          <a:custGeom>
            <a:avLst/>
            <a:gdLst/>
            <a:ahLst/>
            <a:cxnLst/>
            <a:rect l="l" t="t" r="r" b="b"/>
            <a:pathLst>
              <a:path w="6073983" h="8796169">
                <a:moveTo>
                  <a:pt x="0" y="0"/>
                </a:moveTo>
                <a:lnTo>
                  <a:pt x="6073984" y="0"/>
                </a:lnTo>
                <a:lnTo>
                  <a:pt x="6073984" y="8796169"/>
                </a:lnTo>
                <a:lnTo>
                  <a:pt x="0" y="8796169"/>
                </a:lnTo>
                <a:lnTo>
                  <a:pt x="0" y="0"/>
                </a:lnTo>
                <a:close/>
              </a:path>
            </a:pathLst>
          </a:custGeom>
          <a:blipFill>
            <a:blip r:embed="rId2"/>
            <a:stretch>
              <a:fillRect r="-44455"/>
            </a:stretch>
          </a:blipFill>
        </p:spPr>
      </p:sp>
      <p:grpSp>
        <p:nvGrpSpPr>
          <p:cNvPr id="3" name="Group 3"/>
          <p:cNvGrpSpPr/>
          <p:nvPr/>
        </p:nvGrpSpPr>
        <p:grpSpPr>
          <a:xfrm>
            <a:off x="10463626" y="1621617"/>
            <a:ext cx="753561" cy="75356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4778711" y="7667323"/>
            <a:ext cx="1578921" cy="157892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1367131" y="2295091"/>
            <a:ext cx="12307708" cy="1746760"/>
          </a:xfrm>
          <a:prstGeom prst="rect">
            <a:avLst/>
          </a:prstGeom>
        </p:spPr>
        <p:txBody>
          <a:bodyPr wrap="square" lIns="0" tIns="0" rIns="0" bIns="0" rtlCol="0" anchor="t">
            <a:spAutoFit/>
          </a:bodyPr>
          <a:lstStyle/>
          <a:p>
            <a:pPr algn="l">
              <a:lnSpc>
                <a:spcPts val="14708"/>
              </a:lnSpc>
              <a:spcBef>
                <a:spcPct val="0"/>
              </a:spcBef>
            </a:pPr>
            <a:r>
              <a:rPr lang="en-US" sz="10200" b="1" dirty="0">
                <a:solidFill>
                  <a:srgbClr val="000000"/>
                </a:solidFill>
                <a:latin typeface="Montserrat Bold"/>
                <a:ea typeface="Montserrat Bold"/>
                <a:cs typeface="Montserrat Bold"/>
                <a:sym typeface="Montserrat Bold"/>
              </a:rPr>
              <a:t>Prompt Guardian</a:t>
            </a:r>
          </a:p>
        </p:txBody>
      </p:sp>
      <p:sp>
        <p:nvSpPr>
          <p:cNvPr id="10" name="TextBox 10"/>
          <p:cNvSpPr txBox="1"/>
          <p:nvPr/>
        </p:nvSpPr>
        <p:spPr>
          <a:xfrm>
            <a:off x="1367131" y="8956618"/>
            <a:ext cx="8109401" cy="546214"/>
          </a:xfrm>
          <a:prstGeom prst="rect">
            <a:avLst/>
          </a:prstGeom>
        </p:spPr>
        <p:txBody>
          <a:bodyPr lIns="0" tIns="0" rIns="0" bIns="0" rtlCol="0" anchor="t">
            <a:spAutoFit/>
          </a:bodyPr>
          <a:lstStyle/>
          <a:p>
            <a:pPr marL="0" lvl="0" indent="0" algn="ctr">
              <a:lnSpc>
                <a:spcPts val="4543"/>
              </a:lnSpc>
              <a:spcBef>
                <a:spcPct val="0"/>
              </a:spcBef>
            </a:pPr>
            <a:r>
              <a:rPr lang="en-US" sz="3245">
                <a:solidFill>
                  <a:srgbClr val="000000"/>
                </a:solidFill>
                <a:latin typeface="Montserrat"/>
                <a:ea typeface="Montserrat"/>
                <a:cs typeface="Montserrat"/>
                <a:sym typeface="Montserrat"/>
              </a:rPr>
              <a:t>INNOVATION CHALLENGE HACKATON</a:t>
            </a:r>
          </a:p>
        </p:txBody>
      </p:sp>
      <p:sp>
        <p:nvSpPr>
          <p:cNvPr id="11" name="TextBox 11"/>
          <p:cNvSpPr txBox="1"/>
          <p:nvPr/>
        </p:nvSpPr>
        <p:spPr>
          <a:xfrm>
            <a:off x="1367131" y="4725609"/>
            <a:ext cx="10367669" cy="2941714"/>
          </a:xfrm>
          <a:prstGeom prst="rect">
            <a:avLst/>
          </a:prstGeom>
        </p:spPr>
        <p:txBody>
          <a:bodyPr wrap="square" lIns="0" tIns="0" rIns="0" bIns="0" rtlCol="0" anchor="t">
            <a:spAutoFit/>
          </a:bodyPr>
          <a:lstStyle/>
          <a:p>
            <a:pPr algn="just">
              <a:lnSpc>
                <a:spcPts val="5858"/>
              </a:lnSpc>
            </a:pPr>
            <a:r>
              <a:rPr lang="en-US" sz="4184" b="1" dirty="0">
                <a:solidFill>
                  <a:srgbClr val="000000"/>
                </a:solidFill>
                <a:latin typeface="Montserrat Bold"/>
                <a:ea typeface="Montserrat Bold"/>
                <a:cs typeface="Montserrat Bold"/>
                <a:sym typeface="Montserrat Bold"/>
              </a:rPr>
              <a:t>Safeguarding AI Interactions</a:t>
            </a:r>
          </a:p>
          <a:p>
            <a:pPr algn="just">
              <a:lnSpc>
                <a:spcPts val="5858"/>
              </a:lnSpc>
            </a:pPr>
            <a:r>
              <a:rPr lang="en-US" sz="4184" b="1" dirty="0">
                <a:solidFill>
                  <a:srgbClr val="000000"/>
                </a:solidFill>
                <a:latin typeface="Montserrat Bold"/>
                <a:ea typeface="Montserrat Bold"/>
                <a:cs typeface="Montserrat Bold"/>
                <a:sym typeface="Montserrat Bold"/>
              </a:rPr>
              <a:t>Preprocessing Layer for Ethical, Secure &amp; Optimized LLM Prompts</a:t>
            </a:r>
          </a:p>
          <a:p>
            <a:pPr algn="just">
              <a:lnSpc>
                <a:spcPts val="5858"/>
              </a:lnSpc>
              <a:spcBef>
                <a:spcPct val="0"/>
              </a:spcBef>
            </a:pPr>
            <a:endParaRPr lang="en-US" sz="4184" b="1" dirty="0">
              <a:solidFill>
                <a:srgbClr val="000000"/>
              </a:solidFill>
              <a:latin typeface="Montserrat Bold"/>
              <a:ea typeface="Montserrat Bold"/>
              <a:cs typeface="Montserrat Bold"/>
              <a:sym typeface="Montserrat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578338" y="1957238"/>
            <a:ext cx="15131324" cy="6676697"/>
          </a:xfrm>
          <a:custGeom>
            <a:avLst/>
            <a:gdLst/>
            <a:ahLst/>
            <a:cxnLst/>
            <a:rect l="l" t="t" r="r" b="b"/>
            <a:pathLst>
              <a:path w="15131324" h="6676697">
                <a:moveTo>
                  <a:pt x="0" y="0"/>
                </a:moveTo>
                <a:lnTo>
                  <a:pt x="15131324" y="0"/>
                </a:lnTo>
                <a:lnTo>
                  <a:pt x="15131324" y="6676697"/>
                </a:lnTo>
                <a:lnTo>
                  <a:pt x="0" y="6676697"/>
                </a:lnTo>
                <a:lnTo>
                  <a:pt x="0" y="0"/>
                </a:lnTo>
                <a:close/>
              </a:path>
            </a:pathLst>
          </a:custGeom>
          <a:blipFill>
            <a:blip r:embed="rId3"/>
            <a:stretch>
              <a:fillRect/>
            </a:stretch>
          </a:blipFill>
        </p:spPr>
      </p:sp>
      <p:sp>
        <p:nvSpPr>
          <p:cNvPr id="3" name="TextBox 3"/>
          <p:cNvSpPr txBox="1"/>
          <p:nvPr/>
        </p:nvSpPr>
        <p:spPr>
          <a:xfrm>
            <a:off x="1028700" y="661838"/>
            <a:ext cx="9788578" cy="1295400"/>
          </a:xfrm>
          <a:prstGeom prst="rect">
            <a:avLst/>
          </a:prstGeom>
        </p:spPr>
        <p:txBody>
          <a:bodyPr lIns="0" tIns="0" rIns="0" bIns="0" rtlCol="0" anchor="t">
            <a:spAutoFit/>
          </a:bodyPr>
          <a:lstStyle/>
          <a:p>
            <a:pPr algn="l">
              <a:lnSpc>
                <a:spcPts val="5121"/>
              </a:lnSpc>
            </a:pPr>
            <a:r>
              <a:rPr lang="en-US" sz="4268" b="1">
                <a:solidFill>
                  <a:srgbClr val="123A64"/>
                </a:solidFill>
                <a:latin typeface="Montserrat Bold"/>
                <a:ea typeface="Montserrat Bold"/>
                <a:cs typeface="Montserrat Bold"/>
                <a:sym typeface="Montserrat Bold"/>
              </a:rPr>
              <a:t>Deployment &amp; Usage</a:t>
            </a:r>
          </a:p>
          <a:p>
            <a:pPr marL="0" lvl="0" indent="0" algn="l">
              <a:lnSpc>
                <a:spcPts val="5121"/>
              </a:lnSpc>
              <a:spcBef>
                <a:spcPct val="0"/>
              </a:spcBef>
            </a:pPr>
            <a:endParaRPr lang="en-US" sz="4268" b="1">
              <a:solidFill>
                <a:srgbClr val="123A64"/>
              </a:solidFill>
              <a:latin typeface="Montserrat Bold"/>
              <a:ea typeface="Montserrat Bold"/>
              <a:cs typeface="Montserrat Bold"/>
              <a:sym typeface="Montserrat Bold"/>
            </a:endParaRPr>
          </a:p>
        </p:txBody>
      </p:sp>
      <p:sp>
        <p:nvSpPr>
          <p:cNvPr id="4" name="TextBox 4"/>
          <p:cNvSpPr txBox="1"/>
          <p:nvPr/>
        </p:nvSpPr>
        <p:spPr>
          <a:xfrm>
            <a:off x="6996397" y="9191625"/>
            <a:ext cx="4295205"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2. API Integration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2370371" y="1502674"/>
            <a:ext cx="13547258" cy="7281651"/>
          </a:xfrm>
          <a:custGeom>
            <a:avLst/>
            <a:gdLst/>
            <a:ahLst/>
            <a:cxnLst/>
            <a:rect l="l" t="t" r="r" b="b"/>
            <a:pathLst>
              <a:path w="13547258" h="7281651">
                <a:moveTo>
                  <a:pt x="0" y="0"/>
                </a:moveTo>
                <a:lnTo>
                  <a:pt x="13547258" y="0"/>
                </a:lnTo>
                <a:lnTo>
                  <a:pt x="13547258" y="7281652"/>
                </a:lnTo>
                <a:lnTo>
                  <a:pt x="0" y="7281652"/>
                </a:lnTo>
                <a:lnTo>
                  <a:pt x="0" y="0"/>
                </a:lnTo>
                <a:close/>
              </a:path>
            </a:pathLst>
          </a:custGeom>
          <a:blipFill>
            <a:blip r:embed="rId3"/>
            <a:stretch>
              <a:fillRect/>
            </a:stretch>
          </a:blipFill>
        </p:spPr>
      </p:sp>
      <p:sp>
        <p:nvSpPr>
          <p:cNvPr id="3" name="TextBox 3"/>
          <p:cNvSpPr txBox="1"/>
          <p:nvPr/>
        </p:nvSpPr>
        <p:spPr>
          <a:xfrm>
            <a:off x="1028700" y="661838"/>
            <a:ext cx="9788578" cy="1295400"/>
          </a:xfrm>
          <a:prstGeom prst="rect">
            <a:avLst/>
          </a:prstGeom>
        </p:spPr>
        <p:txBody>
          <a:bodyPr lIns="0" tIns="0" rIns="0" bIns="0" rtlCol="0" anchor="t">
            <a:spAutoFit/>
          </a:bodyPr>
          <a:lstStyle/>
          <a:p>
            <a:pPr algn="l">
              <a:lnSpc>
                <a:spcPts val="5121"/>
              </a:lnSpc>
            </a:pPr>
            <a:r>
              <a:rPr lang="en-US" sz="4268" b="1">
                <a:solidFill>
                  <a:srgbClr val="123A64"/>
                </a:solidFill>
                <a:latin typeface="Montserrat Bold"/>
                <a:ea typeface="Montserrat Bold"/>
                <a:cs typeface="Montserrat Bold"/>
                <a:sym typeface="Montserrat Bold"/>
              </a:rPr>
              <a:t>Deployment &amp; Accessibility</a:t>
            </a:r>
          </a:p>
          <a:p>
            <a:pPr marL="0" lvl="0" indent="0" algn="l">
              <a:lnSpc>
                <a:spcPts val="5121"/>
              </a:lnSpc>
              <a:spcBef>
                <a:spcPct val="0"/>
              </a:spcBef>
            </a:pPr>
            <a:endParaRPr lang="en-US" sz="4268" b="1">
              <a:solidFill>
                <a:srgbClr val="123A64"/>
              </a:solidFill>
              <a:latin typeface="Montserrat Bold"/>
              <a:ea typeface="Montserrat Bold"/>
              <a:cs typeface="Montserrat Bold"/>
              <a:sym typeface="Montserrat Bold"/>
            </a:endParaRPr>
          </a:p>
        </p:txBody>
      </p:sp>
      <p:sp>
        <p:nvSpPr>
          <p:cNvPr id="4" name="TextBox 4"/>
          <p:cNvSpPr txBox="1"/>
          <p:nvPr/>
        </p:nvSpPr>
        <p:spPr>
          <a:xfrm>
            <a:off x="6479230" y="9191625"/>
            <a:ext cx="5329540"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3. Microsoft Teams App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28700" y="1028700"/>
            <a:ext cx="4924802" cy="3769115"/>
          </a:xfrm>
          <a:custGeom>
            <a:avLst/>
            <a:gdLst/>
            <a:ahLst/>
            <a:cxnLst/>
            <a:rect l="l" t="t" r="r" b="b"/>
            <a:pathLst>
              <a:path w="4924802" h="3769115">
                <a:moveTo>
                  <a:pt x="0" y="0"/>
                </a:moveTo>
                <a:lnTo>
                  <a:pt x="4924802" y="0"/>
                </a:lnTo>
                <a:lnTo>
                  <a:pt x="4924802" y="3769115"/>
                </a:lnTo>
                <a:lnTo>
                  <a:pt x="0" y="3769115"/>
                </a:lnTo>
                <a:lnTo>
                  <a:pt x="0" y="0"/>
                </a:lnTo>
                <a:close/>
              </a:path>
            </a:pathLst>
          </a:custGeom>
          <a:blipFill>
            <a:blip r:embed="rId2"/>
            <a:stretch>
              <a:fillRect/>
            </a:stretch>
          </a:blipFill>
        </p:spPr>
      </p:sp>
      <p:sp>
        <p:nvSpPr>
          <p:cNvPr id="3" name="Freeform 3"/>
          <p:cNvSpPr/>
          <p:nvPr/>
        </p:nvSpPr>
        <p:spPr>
          <a:xfrm>
            <a:off x="7051316" y="1028700"/>
            <a:ext cx="3591918" cy="8590558"/>
          </a:xfrm>
          <a:custGeom>
            <a:avLst/>
            <a:gdLst/>
            <a:ahLst/>
            <a:cxnLst/>
            <a:rect l="l" t="t" r="r" b="b"/>
            <a:pathLst>
              <a:path w="3591918" h="8590558">
                <a:moveTo>
                  <a:pt x="0" y="0"/>
                </a:moveTo>
                <a:lnTo>
                  <a:pt x="3591919" y="0"/>
                </a:lnTo>
                <a:lnTo>
                  <a:pt x="3591919" y="8590558"/>
                </a:lnTo>
                <a:lnTo>
                  <a:pt x="0" y="8590558"/>
                </a:lnTo>
                <a:lnTo>
                  <a:pt x="0" y="0"/>
                </a:lnTo>
                <a:close/>
              </a:path>
            </a:pathLst>
          </a:custGeom>
          <a:blipFill>
            <a:blip r:embed="rId3"/>
            <a:stretch>
              <a:fillRect/>
            </a:stretch>
          </a:blipFill>
        </p:spPr>
      </p:sp>
      <p:sp>
        <p:nvSpPr>
          <p:cNvPr id="4" name="Freeform 4"/>
          <p:cNvSpPr/>
          <p:nvPr/>
        </p:nvSpPr>
        <p:spPr>
          <a:xfrm>
            <a:off x="11906476" y="1028700"/>
            <a:ext cx="4458193" cy="7106743"/>
          </a:xfrm>
          <a:custGeom>
            <a:avLst/>
            <a:gdLst/>
            <a:ahLst/>
            <a:cxnLst/>
            <a:rect l="l" t="t" r="r" b="b"/>
            <a:pathLst>
              <a:path w="4458193" h="7106743">
                <a:moveTo>
                  <a:pt x="0" y="0"/>
                </a:moveTo>
                <a:lnTo>
                  <a:pt x="4458193" y="0"/>
                </a:lnTo>
                <a:lnTo>
                  <a:pt x="4458193" y="7106743"/>
                </a:lnTo>
                <a:lnTo>
                  <a:pt x="0" y="7106743"/>
                </a:lnTo>
                <a:lnTo>
                  <a:pt x="0" y="0"/>
                </a:lnTo>
                <a:close/>
              </a:path>
            </a:pathLst>
          </a:custGeom>
          <a:blipFill>
            <a:blip r:embed="rId4"/>
            <a:stretch>
              <a:fillRect/>
            </a:stretch>
          </a:blipFill>
        </p:spPr>
      </p:sp>
      <p:sp>
        <p:nvSpPr>
          <p:cNvPr id="5" name="TextBox 5"/>
          <p:cNvSpPr txBox="1"/>
          <p:nvPr/>
        </p:nvSpPr>
        <p:spPr>
          <a:xfrm>
            <a:off x="1237089" y="7554418"/>
            <a:ext cx="4096911" cy="1179810"/>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wrap="square" lIns="0" tIns="0" rIns="0" bIns="0" rtlCol="0" anchor="t">
            <a:spAutoFit/>
          </a:bodyPr>
          <a:lstStyle/>
          <a:p>
            <a:pPr marL="0" lvl="0" indent="0" algn="ctr">
              <a:lnSpc>
                <a:spcPts val="4641"/>
              </a:lnSpc>
              <a:spcBef>
                <a:spcPct val="0"/>
              </a:spcBef>
            </a:pPr>
            <a:r>
              <a:rPr lang="en-US" sz="3868" b="1" dirty="0">
                <a:solidFill>
                  <a:srgbClr val="FFFFFF"/>
                </a:solidFill>
                <a:latin typeface="Montserrat Bold"/>
                <a:ea typeface="Montserrat Bold"/>
                <a:cs typeface="Montserrat Bold"/>
                <a:sym typeface="Montserrat Bold"/>
              </a:rPr>
              <a:t>PROMPT OPTIMIZER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496610" y="1492540"/>
            <a:ext cx="11294780" cy="5963797"/>
          </a:xfrm>
          <a:custGeom>
            <a:avLst/>
            <a:gdLst/>
            <a:ahLst/>
            <a:cxnLst/>
            <a:rect l="l" t="t" r="r" b="b"/>
            <a:pathLst>
              <a:path w="11294780" h="5963797">
                <a:moveTo>
                  <a:pt x="0" y="0"/>
                </a:moveTo>
                <a:lnTo>
                  <a:pt x="11294780" y="0"/>
                </a:lnTo>
                <a:lnTo>
                  <a:pt x="11294780" y="5963797"/>
                </a:lnTo>
                <a:lnTo>
                  <a:pt x="0" y="5963797"/>
                </a:lnTo>
                <a:lnTo>
                  <a:pt x="0" y="0"/>
                </a:lnTo>
                <a:close/>
              </a:path>
            </a:pathLst>
          </a:custGeom>
          <a:blipFill>
            <a:blip r:embed="rId2"/>
            <a:stretch>
              <a:fillRect/>
            </a:stretch>
          </a:blipFill>
        </p:spPr>
      </p:sp>
      <p:sp>
        <p:nvSpPr>
          <p:cNvPr id="3" name="TextBox 3"/>
          <p:cNvSpPr txBox="1"/>
          <p:nvPr/>
        </p:nvSpPr>
        <p:spPr>
          <a:xfrm>
            <a:off x="1028700" y="8096250"/>
            <a:ext cx="5838975" cy="1179810"/>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marL="0" lvl="0" indent="0" algn="ctr">
              <a:lnSpc>
                <a:spcPts val="4641"/>
              </a:lnSpc>
              <a:spcBef>
                <a:spcPct val="0"/>
              </a:spcBef>
            </a:pPr>
            <a:r>
              <a:rPr lang="en-US" sz="3868" b="1" dirty="0">
                <a:solidFill>
                  <a:srgbClr val="FFFFFF"/>
                </a:solidFill>
                <a:latin typeface="Montserrat Bold"/>
                <a:sym typeface="Montserrat Bold"/>
              </a:rPr>
              <a:t>FLAGGING</a:t>
            </a:r>
            <a:r>
              <a:rPr lang="en-US" sz="3868" b="1" dirty="0">
                <a:solidFill>
                  <a:srgbClr val="FFFFFF"/>
                </a:solidFill>
                <a:latin typeface="Montserrat Bold"/>
                <a:ea typeface="Montserrat Bold"/>
                <a:cs typeface="Montserrat Bold"/>
                <a:sym typeface="Montserrat Bold"/>
              </a:rPr>
              <a:t> HARMFUL CONTENT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4461850" y="792712"/>
            <a:ext cx="9364299" cy="6947706"/>
          </a:xfrm>
          <a:custGeom>
            <a:avLst/>
            <a:gdLst/>
            <a:ahLst/>
            <a:cxnLst/>
            <a:rect l="l" t="t" r="r" b="b"/>
            <a:pathLst>
              <a:path w="9364299" h="6947706">
                <a:moveTo>
                  <a:pt x="0" y="0"/>
                </a:moveTo>
                <a:lnTo>
                  <a:pt x="9364300" y="0"/>
                </a:lnTo>
                <a:lnTo>
                  <a:pt x="9364300" y="6947706"/>
                </a:lnTo>
                <a:lnTo>
                  <a:pt x="0" y="6947706"/>
                </a:lnTo>
                <a:lnTo>
                  <a:pt x="0" y="0"/>
                </a:lnTo>
                <a:close/>
              </a:path>
            </a:pathLst>
          </a:custGeom>
          <a:blipFill>
            <a:blip r:embed="rId2"/>
            <a:stretch>
              <a:fillRect/>
            </a:stretch>
          </a:blipFill>
        </p:spPr>
      </p:sp>
      <p:sp>
        <p:nvSpPr>
          <p:cNvPr id="3" name="TextBox 3"/>
          <p:cNvSpPr txBox="1"/>
          <p:nvPr/>
        </p:nvSpPr>
        <p:spPr>
          <a:xfrm>
            <a:off x="1028700" y="8096250"/>
            <a:ext cx="10913222" cy="1179810"/>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marL="0" lvl="0" indent="0" algn="ctr">
              <a:lnSpc>
                <a:spcPts val="4641"/>
              </a:lnSpc>
              <a:spcBef>
                <a:spcPct val="0"/>
              </a:spcBef>
            </a:pPr>
            <a:r>
              <a:rPr lang="en-US" sz="3868" b="1" dirty="0">
                <a:solidFill>
                  <a:srgbClr val="FFFFFF"/>
                </a:solidFill>
                <a:latin typeface="Montserrat Bold"/>
                <a:ea typeface="Montserrat Bold"/>
                <a:cs typeface="Montserrat Bold"/>
                <a:sym typeface="Montserrat Bold"/>
              </a:rPr>
              <a:t>THE 5 ANALYSIS TABS – CONECCTING GOALS &amp; INNOVATION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674974" y="823466"/>
            <a:ext cx="5502295" cy="4515242"/>
          </a:xfrm>
          <a:custGeom>
            <a:avLst/>
            <a:gdLst/>
            <a:ahLst/>
            <a:cxnLst/>
            <a:rect l="l" t="t" r="r" b="b"/>
            <a:pathLst>
              <a:path w="5502295" h="4515242">
                <a:moveTo>
                  <a:pt x="0" y="0"/>
                </a:moveTo>
                <a:lnTo>
                  <a:pt x="5502295" y="0"/>
                </a:lnTo>
                <a:lnTo>
                  <a:pt x="5502295" y="4515241"/>
                </a:lnTo>
                <a:lnTo>
                  <a:pt x="0" y="4515241"/>
                </a:lnTo>
                <a:lnTo>
                  <a:pt x="0" y="0"/>
                </a:lnTo>
                <a:close/>
              </a:path>
            </a:pathLst>
          </a:custGeom>
          <a:blipFill>
            <a:blip r:embed="rId2"/>
            <a:stretch>
              <a:fillRect/>
            </a:stretch>
          </a:blipFill>
        </p:spPr>
      </p:sp>
      <p:sp>
        <p:nvSpPr>
          <p:cNvPr id="3" name="Freeform 3"/>
          <p:cNvSpPr/>
          <p:nvPr/>
        </p:nvSpPr>
        <p:spPr>
          <a:xfrm>
            <a:off x="6568964" y="799901"/>
            <a:ext cx="4855930" cy="5805744"/>
          </a:xfrm>
          <a:custGeom>
            <a:avLst/>
            <a:gdLst/>
            <a:ahLst/>
            <a:cxnLst/>
            <a:rect l="l" t="t" r="r" b="b"/>
            <a:pathLst>
              <a:path w="4855930" h="5805744">
                <a:moveTo>
                  <a:pt x="0" y="0"/>
                </a:moveTo>
                <a:lnTo>
                  <a:pt x="4855930" y="0"/>
                </a:lnTo>
                <a:lnTo>
                  <a:pt x="4855930" y="5805745"/>
                </a:lnTo>
                <a:lnTo>
                  <a:pt x="0" y="5805745"/>
                </a:lnTo>
                <a:lnTo>
                  <a:pt x="0" y="0"/>
                </a:lnTo>
                <a:close/>
              </a:path>
            </a:pathLst>
          </a:custGeom>
          <a:blipFill>
            <a:blip r:embed="rId3"/>
            <a:stretch>
              <a:fillRect b="-58916"/>
            </a:stretch>
          </a:blipFill>
        </p:spPr>
      </p:sp>
      <p:sp>
        <p:nvSpPr>
          <p:cNvPr id="4" name="Freeform 4"/>
          <p:cNvSpPr/>
          <p:nvPr/>
        </p:nvSpPr>
        <p:spPr>
          <a:xfrm>
            <a:off x="12157117" y="799901"/>
            <a:ext cx="4942223" cy="7362066"/>
          </a:xfrm>
          <a:custGeom>
            <a:avLst/>
            <a:gdLst/>
            <a:ahLst/>
            <a:cxnLst/>
            <a:rect l="l" t="t" r="r" b="b"/>
            <a:pathLst>
              <a:path w="4942223" h="7362066">
                <a:moveTo>
                  <a:pt x="0" y="0"/>
                </a:moveTo>
                <a:lnTo>
                  <a:pt x="4942222" y="0"/>
                </a:lnTo>
                <a:lnTo>
                  <a:pt x="4942222" y="7362066"/>
                </a:lnTo>
                <a:lnTo>
                  <a:pt x="0" y="7362066"/>
                </a:lnTo>
                <a:lnTo>
                  <a:pt x="0" y="0"/>
                </a:lnTo>
                <a:close/>
              </a:path>
            </a:pathLst>
          </a:custGeom>
          <a:blipFill>
            <a:blip r:embed="rId4"/>
            <a:stretch>
              <a:fillRect/>
            </a:stretch>
          </a:blipFill>
        </p:spPr>
      </p:sp>
      <p:sp>
        <p:nvSpPr>
          <p:cNvPr id="5" name="TextBox 5"/>
          <p:cNvSpPr txBox="1"/>
          <p:nvPr/>
        </p:nvSpPr>
        <p:spPr>
          <a:xfrm>
            <a:off x="1028700" y="8096250"/>
            <a:ext cx="8465644" cy="1162050"/>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marL="0" lvl="0" indent="0" algn="l">
              <a:lnSpc>
                <a:spcPts val="4641"/>
              </a:lnSpc>
              <a:spcBef>
                <a:spcPct val="0"/>
              </a:spcBef>
            </a:pPr>
            <a:r>
              <a:rPr lang="en-US" sz="3868" b="1" dirty="0">
                <a:solidFill>
                  <a:srgbClr val="FFFFFF"/>
                </a:solidFill>
                <a:latin typeface="Montserrat Bold"/>
                <a:ea typeface="Montserrat Bold"/>
                <a:cs typeface="Montserrat Bold"/>
                <a:sym typeface="Montserrat Bold"/>
              </a:rPr>
              <a:t>EVALUATES THE COMPLIANCE OF RESPONSIBLE AI</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5468988" y="1467789"/>
            <a:ext cx="7350024" cy="5845489"/>
          </a:xfrm>
          <a:custGeom>
            <a:avLst/>
            <a:gdLst/>
            <a:ahLst/>
            <a:cxnLst/>
            <a:rect l="l" t="t" r="r" b="b"/>
            <a:pathLst>
              <a:path w="7350024" h="5845489">
                <a:moveTo>
                  <a:pt x="0" y="0"/>
                </a:moveTo>
                <a:lnTo>
                  <a:pt x="7350024" y="0"/>
                </a:lnTo>
                <a:lnTo>
                  <a:pt x="7350024" y="5845489"/>
                </a:lnTo>
                <a:lnTo>
                  <a:pt x="0" y="5845489"/>
                </a:lnTo>
                <a:lnTo>
                  <a:pt x="0" y="0"/>
                </a:lnTo>
                <a:close/>
              </a:path>
            </a:pathLst>
          </a:custGeom>
          <a:blipFill>
            <a:blip r:embed="rId2"/>
            <a:stretch>
              <a:fillRect/>
            </a:stretch>
          </a:blipFill>
        </p:spPr>
      </p:sp>
      <p:sp>
        <p:nvSpPr>
          <p:cNvPr id="3" name="TextBox 3"/>
          <p:cNvSpPr txBox="1"/>
          <p:nvPr/>
        </p:nvSpPr>
        <p:spPr>
          <a:xfrm>
            <a:off x="1185605" y="8383909"/>
            <a:ext cx="7958395" cy="581025"/>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marL="0" lvl="0" indent="0" algn="l">
              <a:lnSpc>
                <a:spcPts val="4641"/>
              </a:lnSpc>
              <a:spcBef>
                <a:spcPct val="0"/>
              </a:spcBef>
            </a:pPr>
            <a:r>
              <a:rPr lang="en-US" sz="3868" b="1" dirty="0">
                <a:solidFill>
                  <a:srgbClr val="FFFFFF"/>
                </a:solidFill>
                <a:latin typeface="Montserrat Bold"/>
                <a:ea typeface="Montserrat Bold"/>
                <a:cs typeface="Montserrat Bold"/>
                <a:sym typeface="Montserrat Bold"/>
              </a:rPr>
              <a:t>USER FEEDBACK AND RATING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7665584" y="5775837"/>
            <a:ext cx="2956831" cy="3013772"/>
          </a:xfrm>
          <a:custGeom>
            <a:avLst/>
            <a:gdLst/>
            <a:ahLst/>
            <a:cxnLst/>
            <a:rect l="l" t="t" r="r" b="b"/>
            <a:pathLst>
              <a:path w="2956831" h="3013772">
                <a:moveTo>
                  <a:pt x="0" y="0"/>
                </a:moveTo>
                <a:lnTo>
                  <a:pt x="2956832" y="0"/>
                </a:lnTo>
                <a:lnTo>
                  <a:pt x="2956832" y="3013772"/>
                </a:lnTo>
                <a:lnTo>
                  <a:pt x="0" y="30137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980744" y="3566167"/>
            <a:ext cx="6326512" cy="1219200"/>
          </a:xfrm>
          <a:prstGeom prst="rect">
            <a:avLst/>
          </a:prstGeom>
          <a:solidFill>
            <a:srgbClr val="0070C0"/>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marL="0" lvl="0" indent="0" algn="l">
              <a:lnSpc>
                <a:spcPts val="9600"/>
              </a:lnSpc>
              <a:spcBef>
                <a:spcPct val="0"/>
              </a:spcBef>
            </a:pPr>
            <a:r>
              <a:rPr lang="en-US" sz="8000" b="1" dirty="0">
                <a:solidFill>
                  <a:srgbClr val="FFFFFF"/>
                </a:solidFill>
                <a:latin typeface="Montserrat Bold"/>
                <a:ea typeface="Montserrat Bold"/>
                <a:cs typeface="Montserrat Bold"/>
                <a:sym typeface="Montserrat Bold"/>
              </a:rPr>
              <a:t>LIVE DEMO</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522821" y="636933"/>
            <a:ext cx="17177026" cy="8995198"/>
            <a:chOff x="0" y="0"/>
            <a:chExt cx="4523990" cy="2369106"/>
          </a:xfrm>
        </p:grpSpPr>
        <p:sp>
          <p:nvSpPr>
            <p:cNvPr id="3" name="Freeform 3"/>
            <p:cNvSpPr/>
            <p:nvPr/>
          </p:nvSpPr>
          <p:spPr>
            <a:xfrm>
              <a:off x="0" y="0"/>
              <a:ext cx="4523990" cy="2369106"/>
            </a:xfrm>
            <a:custGeom>
              <a:avLst/>
              <a:gdLst/>
              <a:ahLst/>
              <a:cxnLst/>
              <a:rect l="l" t="t" r="r" b="b"/>
              <a:pathLst>
                <a:path w="4523990" h="2369106">
                  <a:moveTo>
                    <a:pt x="10366" y="0"/>
                  </a:moveTo>
                  <a:lnTo>
                    <a:pt x="4513624" y="0"/>
                  </a:lnTo>
                  <a:cubicBezTo>
                    <a:pt x="4519349" y="0"/>
                    <a:pt x="4523990" y="4641"/>
                    <a:pt x="4523990" y="10366"/>
                  </a:cubicBezTo>
                  <a:lnTo>
                    <a:pt x="4523990" y="2358739"/>
                  </a:lnTo>
                  <a:cubicBezTo>
                    <a:pt x="4523990" y="2361489"/>
                    <a:pt x="4522898" y="2364125"/>
                    <a:pt x="4520954" y="2366069"/>
                  </a:cubicBezTo>
                  <a:cubicBezTo>
                    <a:pt x="4519010" y="2368013"/>
                    <a:pt x="4516373" y="2369106"/>
                    <a:pt x="4513624" y="2369106"/>
                  </a:cubicBezTo>
                  <a:lnTo>
                    <a:pt x="10366" y="2369106"/>
                  </a:lnTo>
                  <a:cubicBezTo>
                    <a:pt x="7617" y="2369106"/>
                    <a:pt x="4980" y="2368013"/>
                    <a:pt x="3036" y="2366069"/>
                  </a:cubicBezTo>
                  <a:cubicBezTo>
                    <a:pt x="1092" y="2364125"/>
                    <a:pt x="0" y="2361489"/>
                    <a:pt x="0" y="2358739"/>
                  </a:cubicBezTo>
                  <a:lnTo>
                    <a:pt x="0" y="10366"/>
                  </a:lnTo>
                  <a:cubicBezTo>
                    <a:pt x="0" y="7617"/>
                    <a:pt x="1092" y="4980"/>
                    <a:pt x="3036" y="3036"/>
                  </a:cubicBezTo>
                  <a:cubicBezTo>
                    <a:pt x="4980" y="1092"/>
                    <a:pt x="7617" y="0"/>
                    <a:pt x="10366" y="0"/>
                  </a:cubicBezTo>
                  <a:close/>
                </a:path>
              </a:pathLst>
            </a:custGeom>
            <a:gradFill rotWithShape="1">
              <a:gsLst>
                <a:gs pos="0">
                  <a:srgbClr val="CAEAF4">
                    <a:alpha val="100000"/>
                  </a:srgbClr>
                </a:gs>
                <a:gs pos="100000">
                  <a:srgbClr val="F9FBFF">
                    <a:alpha val="100000"/>
                  </a:srgbClr>
                </a:gs>
              </a:gsLst>
              <a:lin ang="0"/>
            </a:gradFill>
            <a:ln cap="rnd">
              <a:noFill/>
              <a:prstDash val="solid"/>
              <a:round/>
            </a:ln>
          </p:spPr>
        </p:sp>
        <p:sp>
          <p:nvSpPr>
            <p:cNvPr id="4" name="TextBox 4"/>
            <p:cNvSpPr txBox="1"/>
            <p:nvPr/>
          </p:nvSpPr>
          <p:spPr>
            <a:xfrm>
              <a:off x="0" y="-47625"/>
              <a:ext cx="4523990" cy="2416731"/>
            </a:xfrm>
            <a:prstGeom prst="rect">
              <a:avLst/>
            </a:prstGeom>
          </p:spPr>
          <p:txBody>
            <a:bodyPr lIns="50800" tIns="50800" rIns="50800" bIns="50800" rtlCol="0" anchor="ctr"/>
            <a:lstStyle/>
            <a:p>
              <a:pPr marL="0" lvl="0" indent="0" algn="ctr">
                <a:lnSpc>
                  <a:spcPts val="3640"/>
                </a:lnSpc>
                <a:spcBef>
                  <a:spcPct val="0"/>
                </a:spcBef>
              </a:pPr>
              <a:endParaRPr/>
            </a:p>
          </p:txBody>
        </p:sp>
      </p:grpSp>
      <p:grpSp>
        <p:nvGrpSpPr>
          <p:cNvPr id="5" name="Group 5"/>
          <p:cNvGrpSpPr/>
          <p:nvPr/>
        </p:nvGrpSpPr>
        <p:grpSpPr>
          <a:xfrm>
            <a:off x="1028700" y="3894483"/>
            <a:ext cx="3628085" cy="4414507"/>
            <a:chOff x="0" y="0"/>
            <a:chExt cx="1693662" cy="2060779"/>
          </a:xfrm>
        </p:grpSpPr>
        <p:sp>
          <p:nvSpPr>
            <p:cNvPr id="6" name="Freeform 6"/>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rnd">
              <a:noFill/>
              <a:prstDash val="solid"/>
              <a:round/>
            </a:ln>
          </p:spPr>
        </p:sp>
        <p:sp>
          <p:nvSpPr>
            <p:cNvPr id="7" name="TextBox 7"/>
            <p:cNvSpPr txBox="1"/>
            <p:nvPr/>
          </p:nvSpPr>
          <p:spPr>
            <a:xfrm>
              <a:off x="0" y="-47625"/>
              <a:ext cx="1693662" cy="2108404"/>
            </a:xfrm>
            <a:prstGeom prst="rect">
              <a:avLst/>
            </a:prstGeom>
          </p:spPr>
          <p:txBody>
            <a:bodyPr lIns="0" tIns="0" rIns="0" bIns="0" rtlCol="0" anchor="ctr"/>
            <a:lstStyle/>
            <a:p>
              <a:pPr algn="ctr">
                <a:lnSpc>
                  <a:spcPts val="3640"/>
                </a:lnSpc>
              </a:pPr>
              <a:endParaRPr/>
            </a:p>
          </p:txBody>
        </p:sp>
      </p:grpSp>
      <p:grpSp>
        <p:nvGrpSpPr>
          <p:cNvPr id="8" name="Group 8"/>
          <p:cNvGrpSpPr/>
          <p:nvPr/>
        </p:nvGrpSpPr>
        <p:grpSpPr>
          <a:xfrm>
            <a:off x="1211305" y="4074774"/>
            <a:ext cx="3262874" cy="4031036"/>
            <a:chOff x="0" y="0"/>
            <a:chExt cx="1523174" cy="1881767"/>
          </a:xfrm>
        </p:grpSpPr>
        <p:sp>
          <p:nvSpPr>
            <p:cNvPr id="9" name="Freeform 9"/>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id="10" name="TextBox 10"/>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11" name="Group 11"/>
          <p:cNvGrpSpPr/>
          <p:nvPr/>
        </p:nvGrpSpPr>
        <p:grpSpPr>
          <a:xfrm>
            <a:off x="1891510" y="3131890"/>
            <a:ext cx="1902465" cy="1902465"/>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3" name="TextBox 13"/>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14" name="Group 14"/>
          <p:cNvGrpSpPr/>
          <p:nvPr/>
        </p:nvGrpSpPr>
        <p:grpSpPr>
          <a:xfrm>
            <a:off x="4974962" y="3894483"/>
            <a:ext cx="3628085" cy="4414507"/>
            <a:chOff x="0" y="0"/>
            <a:chExt cx="1693662" cy="2060779"/>
          </a:xfrm>
        </p:grpSpPr>
        <p:sp>
          <p:nvSpPr>
            <p:cNvPr id="15" name="Freeform 15"/>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rnd">
              <a:noFill/>
              <a:prstDash val="solid"/>
              <a:round/>
            </a:ln>
          </p:spPr>
        </p:sp>
        <p:sp>
          <p:nvSpPr>
            <p:cNvPr id="16" name="TextBox 16"/>
            <p:cNvSpPr txBox="1"/>
            <p:nvPr/>
          </p:nvSpPr>
          <p:spPr>
            <a:xfrm>
              <a:off x="0" y="-47625"/>
              <a:ext cx="1693662" cy="2108404"/>
            </a:xfrm>
            <a:prstGeom prst="rect">
              <a:avLst/>
            </a:prstGeom>
          </p:spPr>
          <p:txBody>
            <a:bodyPr lIns="0" tIns="0" rIns="0" bIns="0" rtlCol="0" anchor="ctr"/>
            <a:lstStyle/>
            <a:p>
              <a:pPr marL="0" lvl="0" indent="0" algn="ctr">
                <a:lnSpc>
                  <a:spcPts val="3640"/>
                </a:lnSpc>
                <a:spcBef>
                  <a:spcPct val="0"/>
                </a:spcBef>
              </a:pPr>
              <a:endParaRPr/>
            </a:p>
          </p:txBody>
        </p:sp>
      </p:grpSp>
      <p:grpSp>
        <p:nvGrpSpPr>
          <p:cNvPr id="17" name="Group 17"/>
          <p:cNvGrpSpPr/>
          <p:nvPr/>
        </p:nvGrpSpPr>
        <p:grpSpPr>
          <a:xfrm>
            <a:off x="5157567" y="4074774"/>
            <a:ext cx="3262874" cy="4031036"/>
            <a:chOff x="0" y="0"/>
            <a:chExt cx="1523174" cy="1881767"/>
          </a:xfrm>
        </p:grpSpPr>
        <p:sp>
          <p:nvSpPr>
            <p:cNvPr id="18" name="Freeform 18"/>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id="19" name="TextBox 19"/>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20" name="Group 20"/>
          <p:cNvGrpSpPr/>
          <p:nvPr/>
        </p:nvGrpSpPr>
        <p:grpSpPr>
          <a:xfrm>
            <a:off x="5837771" y="3131890"/>
            <a:ext cx="1902465" cy="190246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22" name="TextBox 22"/>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3" name="Group 23"/>
          <p:cNvGrpSpPr/>
          <p:nvPr/>
        </p:nvGrpSpPr>
        <p:grpSpPr>
          <a:xfrm>
            <a:off x="9107871" y="3894483"/>
            <a:ext cx="3628085" cy="4414507"/>
            <a:chOff x="0" y="0"/>
            <a:chExt cx="1693662" cy="2060779"/>
          </a:xfrm>
        </p:grpSpPr>
        <p:sp>
          <p:nvSpPr>
            <p:cNvPr id="24" name="Freeform 24"/>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rnd">
              <a:noFill/>
              <a:prstDash val="solid"/>
              <a:round/>
            </a:ln>
          </p:spPr>
        </p:sp>
        <p:sp>
          <p:nvSpPr>
            <p:cNvPr id="25" name="TextBox 25"/>
            <p:cNvSpPr txBox="1"/>
            <p:nvPr/>
          </p:nvSpPr>
          <p:spPr>
            <a:xfrm>
              <a:off x="0" y="-47625"/>
              <a:ext cx="1693662" cy="2108404"/>
            </a:xfrm>
            <a:prstGeom prst="rect">
              <a:avLst/>
            </a:prstGeom>
          </p:spPr>
          <p:txBody>
            <a:bodyPr lIns="0" tIns="0" rIns="0" bIns="0" rtlCol="0" anchor="ctr"/>
            <a:lstStyle/>
            <a:p>
              <a:pPr marL="0" lvl="0" indent="0" algn="ctr">
                <a:lnSpc>
                  <a:spcPts val="3640"/>
                </a:lnSpc>
                <a:spcBef>
                  <a:spcPct val="0"/>
                </a:spcBef>
              </a:pPr>
              <a:endParaRPr/>
            </a:p>
          </p:txBody>
        </p:sp>
      </p:grpSp>
      <p:grpSp>
        <p:nvGrpSpPr>
          <p:cNvPr id="26" name="Group 26"/>
          <p:cNvGrpSpPr/>
          <p:nvPr/>
        </p:nvGrpSpPr>
        <p:grpSpPr>
          <a:xfrm>
            <a:off x="9290476" y="4074774"/>
            <a:ext cx="3262874" cy="4031036"/>
            <a:chOff x="0" y="0"/>
            <a:chExt cx="1523174" cy="1881767"/>
          </a:xfrm>
        </p:grpSpPr>
        <p:sp>
          <p:nvSpPr>
            <p:cNvPr id="27" name="Freeform 27"/>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id="28" name="TextBox 28"/>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29" name="Group 29"/>
          <p:cNvGrpSpPr/>
          <p:nvPr/>
        </p:nvGrpSpPr>
        <p:grpSpPr>
          <a:xfrm>
            <a:off x="9970681" y="3131890"/>
            <a:ext cx="1902465" cy="1902465"/>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31" name="TextBox 31"/>
            <p:cNvSpPr txBox="1"/>
            <p:nvPr/>
          </p:nvSpPr>
          <p:spPr>
            <a:xfrm>
              <a:off x="76200" y="28575"/>
              <a:ext cx="660400" cy="708025"/>
            </a:xfrm>
            <a:prstGeom prst="rect">
              <a:avLst/>
            </a:prstGeom>
          </p:spPr>
          <p:txBody>
            <a:bodyPr lIns="0" tIns="0" rIns="0" bIns="0" rtlCol="0" anchor="ctr"/>
            <a:lstStyle/>
            <a:p>
              <a:pPr marL="0" lvl="0" indent="0" algn="ctr">
                <a:lnSpc>
                  <a:spcPts val="3640"/>
                </a:lnSpc>
                <a:spcBef>
                  <a:spcPct val="0"/>
                </a:spcBef>
              </a:pPr>
              <a:endParaRPr/>
            </a:p>
          </p:txBody>
        </p:sp>
      </p:grpSp>
      <p:grpSp>
        <p:nvGrpSpPr>
          <p:cNvPr id="32" name="Group 32"/>
          <p:cNvGrpSpPr/>
          <p:nvPr/>
        </p:nvGrpSpPr>
        <p:grpSpPr>
          <a:xfrm>
            <a:off x="13240781" y="3894483"/>
            <a:ext cx="3628085" cy="4414507"/>
            <a:chOff x="0" y="0"/>
            <a:chExt cx="1693662" cy="2060779"/>
          </a:xfrm>
        </p:grpSpPr>
        <p:sp>
          <p:nvSpPr>
            <p:cNvPr id="33" name="Freeform 33"/>
            <p:cNvSpPr/>
            <p:nvPr/>
          </p:nvSpPr>
          <p:spPr>
            <a:xfrm>
              <a:off x="0" y="0"/>
              <a:ext cx="1693662" cy="2060779"/>
            </a:xfrm>
            <a:custGeom>
              <a:avLst/>
              <a:gdLst/>
              <a:ahLst/>
              <a:cxnLst/>
              <a:rect l="l" t="t" r="r" b="b"/>
              <a:pathLst>
                <a:path w="1693662" h="2060779">
                  <a:moveTo>
                    <a:pt x="49079" y="0"/>
                  </a:moveTo>
                  <a:lnTo>
                    <a:pt x="1644582" y="0"/>
                  </a:lnTo>
                  <a:cubicBezTo>
                    <a:pt x="1671688" y="0"/>
                    <a:pt x="1693662" y="21974"/>
                    <a:pt x="1693662" y="49079"/>
                  </a:cubicBezTo>
                  <a:lnTo>
                    <a:pt x="1693662" y="2011700"/>
                  </a:lnTo>
                  <a:cubicBezTo>
                    <a:pt x="1693662" y="2038806"/>
                    <a:pt x="1671688" y="2060779"/>
                    <a:pt x="1644582" y="2060779"/>
                  </a:cubicBezTo>
                  <a:lnTo>
                    <a:pt x="49079" y="2060779"/>
                  </a:lnTo>
                  <a:cubicBezTo>
                    <a:pt x="21974" y="2060779"/>
                    <a:pt x="0" y="2038806"/>
                    <a:pt x="0" y="2011700"/>
                  </a:cubicBezTo>
                  <a:lnTo>
                    <a:pt x="0" y="49079"/>
                  </a:lnTo>
                  <a:cubicBezTo>
                    <a:pt x="0" y="21974"/>
                    <a:pt x="21974" y="0"/>
                    <a:pt x="49079"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rnd">
              <a:noFill/>
              <a:prstDash val="solid"/>
              <a:round/>
            </a:ln>
          </p:spPr>
        </p:sp>
        <p:sp>
          <p:nvSpPr>
            <p:cNvPr id="34" name="TextBox 34"/>
            <p:cNvSpPr txBox="1"/>
            <p:nvPr/>
          </p:nvSpPr>
          <p:spPr>
            <a:xfrm>
              <a:off x="0" y="-47625"/>
              <a:ext cx="1693662" cy="2108404"/>
            </a:xfrm>
            <a:prstGeom prst="rect">
              <a:avLst/>
            </a:prstGeom>
          </p:spPr>
          <p:txBody>
            <a:bodyPr lIns="0" tIns="0" rIns="0" bIns="0" rtlCol="0" anchor="ctr"/>
            <a:lstStyle/>
            <a:p>
              <a:pPr marL="0" lvl="0" indent="0" algn="ctr">
                <a:lnSpc>
                  <a:spcPts val="3640"/>
                </a:lnSpc>
                <a:spcBef>
                  <a:spcPct val="0"/>
                </a:spcBef>
              </a:pPr>
              <a:endParaRPr/>
            </a:p>
          </p:txBody>
        </p:sp>
      </p:grpSp>
      <p:grpSp>
        <p:nvGrpSpPr>
          <p:cNvPr id="35" name="Group 35"/>
          <p:cNvGrpSpPr/>
          <p:nvPr/>
        </p:nvGrpSpPr>
        <p:grpSpPr>
          <a:xfrm>
            <a:off x="13423386" y="4074774"/>
            <a:ext cx="3262874" cy="4031036"/>
            <a:chOff x="0" y="0"/>
            <a:chExt cx="1523174" cy="1881767"/>
          </a:xfrm>
        </p:grpSpPr>
        <p:sp>
          <p:nvSpPr>
            <p:cNvPr id="36" name="Freeform 36"/>
            <p:cNvSpPr/>
            <p:nvPr/>
          </p:nvSpPr>
          <p:spPr>
            <a:xfrm>
              <a:off x="0" y="0"/>
              <a:ext cx="1523174" cy="1881768"/>
            </a:xfrm>
            <a:custGeom>
              <a:avLst/>
              <a:gdLst/>
              <a:ahLst/>
              <a:cxnLst/>
              <a:rect l="l" t="t" r="r" b="b"/>
              <a:pathLst>
                <a:path w="1523174" h="1881768">
                  <a:moveTo>
                    <a:pt x="54573" y="0"/>
                  </a:moveTo>
                  <a:lnTo>
                    <a:pt x="1468601" y="0"/>
                  </a:lnTo>
                  <a:cubicBezTo>
                    <a:pt x="1483075" y="0"/>
                    <a:pt x="1496956" y="5750"/>
                    <a:pt x="1507190" y="15984"/>
                  </a:cubicBezTo>
                  <a:cubicBezTo>
                    <a:pt x="1517425" y="26218"/>
                    <a:pt x="1523174" y="40099"/>
                    <a:pt x="1523174" y="54573"/>
                  </a:cubicBezTo>
                  <a:lnTo>
                    <a:pt x="1523174" y="1827195"/>
                  </a:lnTo>
                  <a:cubicBezTo>
                    <a:pt x="1523174" y="1841668"/>
                    <a:pt x="1517425" y="1855549"/>
                    <a:pt x="1507190" y="1865784"/>
                  </a:cubicBezTo>
                  <a:cubicBezTo>
                    <a:pt x="1496956" y="1876018"/>
                    <a:pt x="1483075" y="1881768"/>
                    <a:pt x="1468601" y="1881768"/>
                  </a:cubicBezTo>
                  <a:lnTo>
                    <a:pt x="54573" y="1881768"/>
                  </a:lnTo>
                  <a:cubicBezTo>
                    <a:pt x="40099" y="1881768"/>
                    <a:pt x="26218" y="1876018"/>
                    <a:pt x="15984" y="1865784"/>
                  </a:cubicBezTo>
                  <a:cubicBezTo>
                    <a:pt x="5750" y="1855549"/>
                    <a:pt x="0" y="1841668"/>
                    <a:pt x="0" y="1827195"/>
                  </a:cubicBezTo>
                  <a:lnTo>
                    <a:pt x="0" y="54573"/>
                  </a:lnTo>
                  <a:cubicBezTo>
                    <a:pt x="0" y="40099"/>
                    <a:pt x="5750" y="26218"/>
                    <a:pt x="15984" y="15984"/>
                  </a:cubicBezTo>
                  <a:cubicBezTo>
                    <a:pt x="26218" y="5750"/>
                    <a:pt x="40099" y="0"/>
                    <a:pt x="54573" y="0"/>
                  </a:cubicBezTo>
                  <a:close/>
                </a:path>
              </a:pathLst>
            </a:custGeom>
            <a:solidFill>
              <a:srgbClr val="FFFFFF"/>
            </a:solidFill>
            <a:ln cap="rnd">
              <a:noFill/>
              <a:prstDash val="solid"/>
              <a:round/>
            </a:ln>
          </p:spPr>
        </p:sp>
        <p:sp>
          <p:nvSpPr>
            <p:cNvPr id="37" name="TextBox 37"/>
            <p:cNvSpPr txBox="1"/>
            <p:nvPr/>
          </p:nvSpPr>
          <p:spPr>
            <a:xfrm>
              <a:off x="0" y="-47625"/>
              <a:ext cx="1523174" cy="1929392"/>
            </a:xfrm>
            <a:prstGeom prst="rect">
              <a:avLst/>
            </a:prstGeom>
          </p:spPr>
          <p:txBody>
            <a:bodyPr lIns="0" tIns="0" rIns="0" bIns="0" rtlCol="0" anchor="ctr"/>
            <a:lstStyle/>
            <a:p>
              <a:pPr algn="ctr">
                <a:lnSpc>
                  <a:spcPts val="3640"/>
                </a:lnSpc>
              </a:pPr>
              <a:endParaRPr/>
            </a:p>
          </p:txBody>
        </p:sp>
      </p:grpSp>
      <p:grpSp>
        <p:nvGrpSpPr>
          <p:cNvPr id="38" name="Group 38"/>
          <p:cNvGrpSpPr/>
          <p:nvPr/>
        </p:nvGrpSpPr>
        <p:grpSpPr>
          <a:xfrm>
            <a:off x="14103591" y="3131890"/>
            <a:ext cx="1902465" cy="1902465"/>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40" name="TextBox 40"/>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41" name="Freeform 41"/>
          <p:cNvSpPr/>
          <p:nvPr/>
        </p:nvSpPr>
        <p:spPr>
          <a:xfrm>
            <a:off x="2202360" y="3434391"/>
            <a:ext cx="1220027" cy="1220027"/>
          </a:xfrm>
          <a:custGeom>
            <a:avLst/>
            <a:gdLst/>
            <a:ahLst/>
            <a:cxnLst/>
            <a:rect l="l" t="t" r="r" b="b"/>
            <a:pathLst>
              <a:path w="1220027" h="1220027">
                <a:moveTo>
                  <a:pt x="0" y="0"/>
                </a:moveTo>
                <a:lnTo>
                  <a:pt x="1220027" y="0"/>
                </a:lnTo>
                <a:lnTo>
                  <a:pt x="1220027" y="1220027"/>
                </a:lnTo>
                <a:lnTo>
                  <a:pt x="0" y="122002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rnd">
            <a:noFill/>
            <a:prstDash val="solid"/>
            <a:round/>
          </a:ln>
        </p:spPr>
      </p:sp>
      <p:sp>
        <p:nvSpPr>
          <p:cNvPr id="42" name="Freeform 42"/>
          <p:cNvSpPr/>
          <p:nvPr/>
        </p:nvSpPr>
        <p:spPr>
          <a:xfrm>
            <a:off x="6166553" y="3452323"/>
            <a:ext cx="1244903" cy="1244903"/>
          </a:xfrm>
          <a:custGeom>
            <a:avLst/>
            <a:gdLst/>
            <a:ahLst/>
            <a:cxnLst/>
            <a:rect l="l" t="t" r="r" b="b"/>
            <a:pathLst>
              <a:path w="1244903" h="1244903">
                <a:moveTo>
                  <a:pt x="0" y="0"/>
                </a:moveTo>
                <a:lnTo>
                  <a:pt x="1244902" y="0"/>
                </a:lnTo>
                <a:lnTo>
                  <a:pt x="1244902" y="1244902"/>
                </a:lnTo>
                <a:lnTo>
                  <a:pt x="0" y="1244902"/>
                </a:lnTo>
                <a:lnTo>
                  <a:pt x="0" y="0"/>
                </a:lnTo>
                <a:close/>
              </a:path>
            </a:pathLst>
          </a:custGeom>
          <a:blipFill>
            <a:blip r:embed="rId4"/>
            <a:stretch>
              <a:fillRect/>
            </a:stretch>
          </a:blipFill>
        </p:spPr>
      </p:sp>
      <p:sp>
        <p:nvSpPr>
          <p:cNvPr id="43" name="Freeform 43"/>
          <p:cNvSpPr/>
          <p:nvPr/>
        </p:nvSpPr>
        <p:spPr>
          <a:xfrm>
            <a:off x="10202384" y="3363593"/>
            <a:ext cx="1439058" cy="1439058"/>
          </a:xfrm>
          <a:custGeom>
            <a:avLst/>
            <a:gdLst/>
            <a:ahLst/>
            <a:cxnLst/>
            <a:rect l="l" t="t" r="r" b="b"/>
            <a:pathLst>
              <a:path w="1439058" h="1439058">
                <a:moveTo>
                  <a:pt x="0" y="0"/>
                </a:moveTo>
                <a:lnTo>
                  <a:pt x="1439059" y="0"/>
                </a:lnTo>
                <a:lnTo>
                  <a:pt x="1439059" y="1439059"/>
                </a:lnTo>
                <a:lnTo>
                  <a:pt x="0" y="1439059"/>
                </a:lnTo>
                <a:lnTo>
                  <a:pt x="0" y="0"/>
                </a:lnTo>
                <a:close/>
              </a:path>
            </a:pathLst>
          </a:custGeom>
          <a:blipFill>
            <a:blip r:embed="rId5"/>
            <a:stretch>
              <a:fillRect/>
            </a:stretch>
          </a:blipFill>
        </p:spPr>
      </p:sp>
      <p:sp>
        <p:nvSpPr>
          <p:cNvPr id="44" name="Freeform 44"/>
          <p:cNvSpPr/>
          <p:nvPr/>
        </p:nvSpPr>
        <p:spPr>
          <a:xfrm>
            <a:off x="14480510" y="3470092"/>
            <a:ext cx="1148625" cy="1148625"/>
          </a:xfrm>
          <a:custGeom>
            <a:avLst/>
            <a:gdLst/>
            <a:ahLst/>
            <a:cxnLst/>
            <a:rect l="l" t="t" r="r" b="b"/>
            <a:pathLst>
              <a:path w="1148625" h="1148625">
                <a:moveTo>
                  <a:pt x="0" y="0"/>
                </a:moveTo>
                <a:lnTo>
                  <a:pt x="1148626" y="0"/>
                </a:lnTo>
                <a:lnTo>
                  <a:pt x="1148626" y="1148626"/>
                </a:lnTo>
                <a:lnTo>
                  <a:pt x="0" y="1148626"/>
                </a:lnTo>
                <a:lnTo>
                  <a:pt x="0" y="0"/>
                </a:lnTo>
                <a:close/>
              </a:path>
            </a:pathLst>
          </a:custGeom>
          <a:blipFill>
            <a:blip r:embed="rId6"/>
            <a:stretch>
              <a:fillRect/>
            </a:stretch>
          </a:blipFill>
        </p:spPr>
      </p:sp>
      <p:sp>
        <p:nvSpPr>
          <p:cNvPr id="45" name="TextBox 45"/>
          <p:cNvSpPr txBox="1"/>
          <p:nvPr/>
        </p:nvSpPr>
        <p:spPr>
          <a:xfrm>
            <a:off x="1404039" y="5783001"/>
            <a:ext cx="2877407" cy="1054920"/>
          </a:xfrm>
          <a:prstGeom prst="rect">
            <a:avLst/>
          </a:prstGeom>
        </p:spPr>
        <p:txBody>
          <a:bodyPr lIns="0" tIns="0" rIns="0" bIns="0" rtlCol="0" anchor="t">
            <a:spAutoFit/>
          </a:bodyPr>
          <a:lstStyle/>
          <a:p>
            <a:pPr marL="0" lvl="0" indent="0" algn="ctr">
              <a:lnSpc>
                <a:spcPts val="2089"/>
              </a:lnSpc>
              <a:spcBef>
                <a:spcPct val="0"/>
              </a:spcBef>
            </a:pPr>
            <a:r>
              <a:rPr lang="en-US" sz="1492">
                <a:solidFill>
                  <a:srgbClr val="101010"/>
                </a:solidFill>
                <a:latin typeface="Montserrat"/>
                <a:ea typeface="Montserrat"/>
                <a:cs typeface="Montserrat"/>
                <a:sym typeface="Montserrat"/>
              </a:rPr>
              <a:t>Ba</a:t>
            </a:r>
            <a:r>
              <a:rPr lang="en-US" sz="1492" u="none" strike="noStrike">
                <a:solidFill>
                  <a:srgbClr val="101010"/>
                </a:solidFill>
                <a:latin typeface="Montserrat"/>
                <a:ea typeface="Montserrat"/>
                <a:cs typeface="Montserrat"/>
                <a:sym typeface="Montserrat"/>
              </a:rPr>
              <a:t>lancing performance with comprehensive prompt analysis is crucial.</a:t>
            </a:r>
          </a:p>
          <a:p>
            <a:pPr marL="0" lvl="0" indent="0" algn="ctr">
              <a:lnSpc>
                <a:spcPts val="2369"/>
              </a:lnSpc>
              <a:spcBef>
                <a:spcPct val="0"/>
              </a:spcBef>
            </a:pPr>
            <a:endParaRPr lang="en-US" sz="1492" u="none" strike="noStrike">
              <a:solidFill>
                <a:srgbClr val="101010"/>
              </a:solidFill>
              <a:latin typeface="Montserrat"/>
              <a:ea typeface="Montserrat"/>
              <a:cs typeface="Montserrat"/>
              <a:sym typeface="Montserrat"/>
            </a:endParaRPr>
          </a:p>
        </p:txBody>
      </p:sp>
      <p:sp>
        <p:nvSpPr>
          <p:cNvPr id="46" name="TextBox 46"/>
          <p:cNvSpPr txBox="1"/>
          <p:nvPr/>
        </p:nvSpPr>
        <p:spPr>
          <a:xfrm>
            <a:off x="1404039"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Technic</a:t>
            </a:r>
            <a:r>
              <a:rPr lang="en-US" sz="2081" b="1" u="none" strike="noStrike">
                <a:solidFill>
                  <a:srgbClr val="000000"/>
                </a:solidFill>
                <a:latin typeface="Montserrat Bold"/>
                <a:ea typeface="Montserrat Bold"/>
                <a:cs typeface="Montserrat Bold"/>
                <a:sym typeface="Montserrat Bold"/>
              </a:rPr>
              <a:t>al</a:t>
            </a:r>
          </a:p>
        </p:txBody>
      </p:sp>
      <p:sp>
        <p:nvSpPr>
          <p:cNvPr id="47" name="TextBox 47"/>
          <p:cNvSpPr txBox="1"/>
          <p:nvPr/>
        </p:nvSpPr>
        <p:spPr>
          <a:xfrm>
            <a:off x="3422550" y="1836490"/>
            <a:ext cx="11442900" cy="1114425"/>
          </a:xfrm>
          <a:prstGeom prst="rect">
            <a:avLst/>
          </a:prstGeom>
        </p:spPr>
        <p:txBody>
          <a:bodyPr lIns="0" tIns="0" rIns="0" bIns="0" rtlCol="0" anchor="t">
            <a:spAutoFit/>
          </a:bodyPr>
          <a:lstStyle/>
          <a:p>
            <a:pPr marL="0" lvl="0" indent="0" algn="ctr">
              <a:lnSpc>
                <a:spcPts val="8841"/>
              </a:lnSpc>
              <a:spcBef>
                <a:spcPct val="0"/>
              </a:spcBef>
            </a:pPr>
            <a:r>
              <a:rPr lang="en-US" sz="7368" b="1">
                <a:solidFill>
                  <a:srgbClr val="101010"/>
                </a:solidFill>
                <a:latin typeface="Montserrat Bold"/>
                <a:ea typeface="Montserrat Bold"/>
                <a:cs typeface="Montserrat Bold"/>
                <a:sym typeface="Montserrat Bold"/>
              </a:rPr>
              <a:t>Key</a:t>
            </a:r>
            <a:r>
              <a:rPr lang="en-US" sz="7368" b="1" u="none" strike="noStrike">
                <a:solidFill>
                  <a:srgbClr val="101010"/>
                </a:solidFill>
                <a:latin typeface="Montserrat Bold"/>
                <a:ea typeface="Montserrat Bold"/>
                <a:cs typeface="Montserrat Bold"/>
                <a:sym typeface="Montserrat Bold"/>
              </a:rPr>
              <a:t> Learnings</a:t>
            </a:r>
          </a:p>
        </p:txBody>
      </p:sp>
      <p:sp>
        <p:nvSpPr>
          <p:cNvPr id="48" name="TextBox 48"/>
          <p:cNvSpPr txBox="1"/>
          <p:nvPr/>
        </p:nvSpPr>
        <p:spPr>
          <a:xfrm>
            <a:off x="5350300" y="5783001"/>
            <a:ext cx="2877407" cy="1050211"/>
          </a:xfrm>
          <a:prstGeom prst="rect">
            <a:avLst/>
          </a:prstGeom>
        </p:spPr>
        <p:txBody>
          <a:bodyPr lIns="0" tIns="0" rIns="0" bIns="0" rtlCol="0" anchor="t">
            <a:spAutoFit/>
          </a:bodyPr>
          <a:lstStyle/>
          <a:p>
            <a:pPr marL="0" lvl="0" indent="0" algn="ctr">
              <a:lnSpc>
                <a:spcPts val="2089"/>
              </a:lnSpc>
              <a:spcBef>
                <a:spcPct val="0"/>
              </a:spcBef>
            </a:pPr>
            <a:r>
              <a:rPr lang="en-US" sz="1492">
                <a:solidFill>
                  <a:srgbClr val="101010"/>
                </a:solidFill>
                <a:latin typeface="Montserrat"/>
                <a:ea typeface="Montserrat"/>
                <a:cs typeface="Montserrat"/>
                <a:sym typeface="Montserrat"/>
              </a:rPr>
              <a:t>U</a:t>
            </a:r>
            <a:r>
              <a:rPr lang="en-US" sz="1492" u="none" strike="noStrike">
                <a:solidFill>
                  <a:srgbClr val="101010"/>
                </a:solidFill>
                <a:latin typeface="Montserrat"/>
                <a:ea typeface="Montserrat"/>
                <a:cs typeface="Montserrat"/>
                <a:sym typeface="Montserrat"/>
              </a:rPr>
              <a:t>sers appreciate clear, actionable suggestions rather than hard rejections.</a:t>
            </a:r>
          </a:p>
          <a:p>
            <a:pPr marL="0" lvl="0" indent="0" algn="ctr">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49" name="TextBox 49"/>
          <p:cNvSpPr txBox="1"/>
          <p:nvPr/>
        </p:nvSpPr>
        <p:spPr>
          <a:xfrm>
            <a:off x="5350300" y="5291530"/>
            <a:ext cx="2877407" cy="348597"/>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Ethical</a:t>
            </a:r>
          </a:p>
        </p:txBody>
      </p:sp>
      <p:sp>
        <p:nvSpPr>
          <p:cNvPr id="50" name="TextBox 50"/>
          <p:cNvSpPr txBox="1"/>
          <p:nvPr/>
        </p:nvSpPr>
        <p:spPr>
          <a:xfrm>
            <a:off x="9483210" y="6155882"/>
            <a:ext cx="2877407" cy="1315099"/>
          </a:xfrm>
          <a:prstGeom prst="rect">
            <a:avLst/>
          </a:prstGeom>
        </p:spPr>
        <p:txBody>
          <a:bodyPr lIns="0" tIns="0" rIns="0" bIns="0" rtlCol="0" anchor="t">
            <a:spAutoFit/>
          </a:bodyPr>
          <a:lstStyle/>
          <a:p>
            <a:pPr marL="0" lvl="0" indent="0" algn="ctr">
              <a:lnSpc>
                <a:spcPts val="2089"/>
              </a:lnSpc>
              <a:spcBef>
                <a:spcPct val="0"/>
              </a:spcBef>
            </a:pPr>
            <a:r>
              <a:rPr lang="en-US" sz="1492">
                <a:solidFill>
                  <a:srgbClr val="101010"/>
                </a:solidFill>
                <a:latin typeface="Montserrat"/>
                <a:ea typeface="Montserrat"/>
                <a:cs typeface="Montserrat"/>
                <a:sym typeface="Montserrat"/>
              </a:rPr>
              <a:t>C</a:t>
            </a:r>
            <a:r>
              <a:rPr lang="en-US" sz="1492" u="none" strike="noStrike">
                <a:solidFill>
                  <a:srgbClr val="101010"/>
                </a:solidFill>
                <a:latin typeface="Montserrat"/>
                <a:ea typeface="Montserrat"/>
                <a:cs typeface="Montserrat"/>
                <a:sym typeface="Montserrat"/>
              </a:rPr>
              <a:t>ontinuous brainstorming and benchmarking help refine our integration of user contexto.</a:t>
            </a:r>
          </a:p>
          <a:p>
            <a:pPr marL="0" lvl="0" indent="0" algn="ctr">
              <a:lnSpc>
                <a:spcPts val="2089"/>
              </a:lnSpc>
              <a:spcBef>
                <a:spcPct val="0"/>
              </a:spcBef>
            </a:pPr>
            <a:endParaRPr lang="en-US" sz="1492" u="none" strike="noStrike">
              <a:solidFill>
                <a:srgbClr val="101010"/>
              </a:solidFill>
              <a:latin typeface="Montserrat"/>
              <a:ea typeface="Montserrat"/>
              <a:cs typeface="Montserrat"/>
              <a:sym typeface="Montserrat"/>
            </a:endParaRPr>
          </a:p>
        </p:txBody>
      </p:sp>
      <p:sp>
        <p:nvSpPr>
          <p:cNvPr id="51" name="TextBox 51"/>
          <p:cNvSpPr txBox="1"/>
          <p:nvPr/>
        </p:nvSpPr>
        <p:spPr>
          <a:xfrm>
            <a:off x="9483210" y="5291530"/>
            <a:ext cx="2877407" cy="711952"/>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Iterative Improvement</a:t>
            </a:r>
          </a:p>
        </p:txBody>
      </p:sp>
      <p:sp>
        <p:nvSpPr>
          <p:cNvPr id="52" name="TextBox 52"/>
          <p:cNvSpPr txBox="1"/>
          <p:nvPr/>
        </p:nvSpPr>
        <p:spPr>
          <a:xfrm>
            <a:off x="13616120" y="6073161"/>
            <a:ext cx="2877407" cy="1579987"/>
          </a:xfrm>
          <a:prstGeom prst="rect">
            <a:avLst/>
          </a:prstGeom>
        </p:spPr>
        <p:txBody>
          <a:bodyPr lIns="0" tIns="0" rIns="0" bIns="0" rtlCol="0" anchor="t">
            <a:spAutoFit/>
          </a:bodyPr>
          <a:lstStyle/>
          <a:p>
            <a:pPr marL="0" lvl="0" indent="0" algn="ctr">
              <a:lnSpc>
                <a:spcPts val="2089"/>
              </a:lnSpc>
              <a:spcBef>
                <a:spcPct val="0"/>
              </a:spcBef>
            </a:pPr>
            <a:r>
              <a:rPr lang="en-US" sz="1492">
                <a:solidFill>
                  <a:srgbClr val="101010"/>
                </a:solidFill>
                <a:latin typeface="Montserrat"/>
                <a:ea typeface="Montserrat"/>
                <a:cs typeface="Montserrat"/>
                <a:sym typeface="Montserrat"/>
              </a:rPr>
              <a:t>W</a:t>
            </a:r>
            <a:r>
              <a:rPr lang="en-US" sz="1492" u="none" strike="noStrike">
                <a:solidFill>
                  <a:srgbClr val="101010"/>
                </a:solidFill>
                <a:latin typeface="Montserrat"/>
                <a:ea typeface="Montserrat"/>
                <a:cs typeface="Montserrat"/>
                <a:sym typeface="Montserrat"/>
              </a:rPr>
              <a:t>orking in a multidisciplinary team, quickly prototyping solutions, adapting to challenges, and thinking creatively under time constraints.</a:t>
            </a:r>
          </a:p>
        </p:txBody>
      </p:sp>
      <p:sp>
        <p:nvSpPr>
          <p:cNvPr id="53" name="TextBox 53"/>
          <p:cNvSpPr txBox="1"/>
          <p:nvPr/>
        </p:nvSpPr>
        <p:spPr>
          <a:xfrm>
            <a:off x="13616120" y="5291530"/>
            <a:ext cx="2877407" cy="711952"/>
          </a:xfrm>
          <a:prstGeom prst="rect">
            <a:avLst/>
          </a:prstGeom>
        </p:spPr>
        <p:txBody>
          <a:bodyPr lIns="0" tIns="0" rIns="0" bIns="0" rtlCol="0" anchor="t">
            <a:spAutoFit/>
          </a:bodyPr>
          <a:lstStyle/>
          <a:p>
            <a:pPr marL="0" lvl="0" indent="0" algn="ctr">
              <a:lnSpc>
                <a:spcPts val="2913"/>
              </a:lnSpc>
              <a:spcBef>
                <a:spcPct val="0"/>
              </a:spcBef>
            </a:pPr>
            <a:r>
              <a:rPr lang="en-US" sz="2081" b="1">
                <a:solidFill>
                  <a:srgbClr val="000000"/>
                </a:solidFill>
                <a:latin typeface="Montserrat Bold"/>
                <a:ea typeface="Montserrat Bold"/>
                <a:cs typeface="Montserrat Bold"/>
                <a:sym typeface="Montserrat Bold"/>
              </a:rPr>
              <a:t>Collaboration &amp; Innovation Mindset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0" y="7665031"/>
            <a:ext cx="7656246" cy="2621969"/>
            <a:chOff x="0" y="0"/>
            <a:chExt cx="1939814" cy="664311"/>
          </a:xfrm>
        </p:grpSpPr>
        <p:sp>
          <p:nvSpPr>
            <p:cNvPr id="3" name="Freeform 3"/>
            <p:cNvSpPr/>
            <p:nvPr/>
          </p:nvSpPr>
          <p:spPr>
            <a:xfrm>
              <a:off x="0" y="0"/>
              <a:ext cx="1939814" cy="664311"/>
            </a:xfrm>
            <a:custGeom>
              <a:avLst/>
              <a:gdLst/>
              <a:ahLst/>
              <a:cxnLst/>
              <a:rect l="l" t="t" r="r" b="b"/>
              <a:pathLst>
                <a:path w="1939814" h="664311">
                  <a:moveTo>
                    <a:pt x="0" y="0"/>
                  </a:moveTo>
                  <a:lnTo>
                    <a:pt x="1939814" y="0"/>
                  </a:lnTo>
                  <a:lnTo>
                    <a:pt x="1939814" y="664311"/>
                  </a:lnTo>
                  <a:lnTo>
                    <a:pt x="0" y="664311"/>
                  </a:lnTo>
                  <a:close/>
                </a:path>
              </a:pathLst>
            </a:custGeom>
            <a:solidFill>
              <a:srgbClr val="101010"/>
            </a:solidFill>
            <a:ln cap="sq">
              <a:noFill/>
              <a:prstDash val="solid"/>
              <a:miter/>
            </a:ln>
          </p:spPr>
        </p:sp>
        <p:sp>
          <p:nvSpPr>
            <p:cNvPr id="4" name="TextBox 4"/>
            <p:cNvSpPr txBox="1"/>
            <p:nvPr/>
          </p:nvSpPr>
          <p:spPr>
            <a:xfrm>
              <a:off x="0" y="-38100"/>
              <a:ext cx="1939814" cy="70241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5" name="Group 5"/>
          <p:cNvGrpSpPr/>
          <p:nvPr/>
        </p:nvGrpSpPr>
        <p:grpSpPr>
          <a:xfrm>
            <a:off x="9209" y="0"/>
            <a:ext cx="7647037" cy="1973139"/>
            <a:chOff x="0" y="0"/>
            <a:chExt cx="1937480" cy="499921"/>
          </a:xfrm>
        </p:grpSpPr>
        <p:sp>
          <p:nvSpPr>
            <p:cNvPr id="6" name="Freeform 6"/>
            <p:cNvSpPr/>
            <p:nvPr/>
          </p:nvSpPr>
          <p:spPr>
            <a:xfrm>
              <a:off x="0" y="0"/>
              <a:ext cx="1937480" cy="499921"/>
            </a:xfrm>
            <a:custGeom>
              <a:avLst/>
              <a:gdLst/>
              <a:ahLst/>
              <a:cxnLst/>
              <a:rect l="l" t="t" r="r" b="b"/>
              <a:pathLst>
                <a:path w="1937480" h="499921">
                  <a:moveTo>
                    <a:pt x="0" y="0"/>
                  </a:moveTo>
                  <a:lnTo>
                    <a:pt x="1937480" y="0"/>
                  </a:lnTo>
                  <a:lnTo>
                    <a:pt x="1937480" y="499921"/>
                  </a:lnTo>
                  <a:lnTo>
                    <a:pt x="0" y="499921"/>
                  </a:lnTo>
                  <a:close/>
                </a:path>
              </a:pathLst>
            </a:custGeom>
            <a:solidFill>
              <a:srgbClr val="101010"/>
            </a:solidFill>
            <a:ln cap="sq">
              <a:noFill/>
              <a:prstDash val="solid"/>
              <a:miter/>
            </a:ln>
          </p:spPr>
        </p:sp>
        <p:sp>
          <p:nvSpPr>
            <p:cNvPr id="7" name="TextBox 7"/>
            <p:cNvSpPr txBox="1"/>
            <p:nvPr/>
          </p:nvSpPr>
          <p:spPr>
            <a:xfrm>
              <a:off x="0" y="-38100"/>
              <a:ext cx="1937480" cy="538021"/>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8" name="Freeform 8"/>
          <p:cNvSpPr/>
          <p:nvPr/>
        </p:nvSpPr>
        <p:spPr>
          <a:xfrm>
            <a:off x="-270908" y="1670756"/>
            <a:ext cx="7927154" cy="5994275"/>
          </a:xfrm>
          <a:custGeom>
            <a:avLst/>
            <a:gdLst/>
            <a:ahLst/>
            <a:cxnLst/>
            <a:rect l="l" t="t" r="r" b="b"/>
            <a:pathLst>
              <a:path w="7927154" h="5994275">
                <a:moveTo>
                  <a:pt x="0" y="0"/>
                </a:moveTo>
                <a:lnTo>
                  <a:pt x="7927154" y="0"/>
                </a:lnTo>
                <a:lnTo>
                  <a:pt x="7927154" y="5994275"/>
                </a:lnTo>
                <a:lnTo>
                  <a:pt x="0" y="5994275"/>
                </a:lnTo>
                <a:lnTo>
                  <a:pt x="0" y="0"/>
                </a:lnTo>
                <a:close/>
              </a:path>
            </a:pathLst>
          </a:custGeom>
          <a:blipFill>
            <a:blip r:embed="rId2"/>
            <a:stretch>
              <a:fillRect l="-40328" b="-9491"/>
            </a:stretch>
          </a:blipFill>
        </p:spPr>
      </p:sp>
      <p:graphicFrame>
        <p:nvGraphicFramePr>
          <p:cNvPr id="9" name="Table 9"/>
          <p:cNvGraphicFramePr>
            <a:graphicFrameLocks noGrp="1"/>
          </p:cNvGraphicFramePr>
          <p:nvPr/>
        </p:nvGraphicFramePr>
        <p:xfrm>
          <a:off x="8409235" y="2797516"/>
          <a:ext cx="8850065" cy="6658631"/>
        </p:xfrm>
        <a:graphic>
          <a:graphicData uri="http://schemas.openxmlformats.org/drawingml/2006/table">
            <a:tbl>
              <a:tblPr/>
              <a:tblGrid>
                <a:gridCol w="4425033">
                  <a:extLst>
                    <a:ext uri="{9D8B030D-6E8A-4147-A177-3AD203B41FA5}">
                      <a16:colId xmlns:a16="http://schemas.microsoft.com/office/drawing/2014/main" val="20000"/>
                    </a:ext>
                  </a:extLst>
                </a:gridCol>
                <a:gridCol w="4425033">
                  <a:extLst>
                    <a:ext uri="{9D8B030D-6E8A-4147-A177-3AD203B41FA5}">
                      <a16:colId xmlns:a16="http://schemas.microsoft.com/office/drawing/2014/main" val="20001"/>
                    </a:ext>
                  </a:extLst>
                </a:gridCol>
              </a:tblGrid>
              <a:tr h="1999079">
                <a:tc>
                  <a:txBody>
                    <a:bodyPr/>
                    <a:lstStyle/>
                    <a:p>
                      <a:pPr marL="0" lvl="0" indent="0" algn="just">
                        <a:lnSpc>
                          <a:spcPts val="2940"/>
                        </a:lnSpc>
                        <a:spcBef>
                          <a:spcPct val="0"/>
                        </a:spcBef>
                        <a:defRPr/>
                      </a:pPr>
                      <a:r>
                        <a:rPr lang="en-US" sz="2100" b="1" u="none" strike="noStrike">
                          <a:solidFill>
                            <a:srgbClr val="000000"/>
                          </a:solidFill>
                          <a:latin typeface="Montserrat Bold"/>
                          <a:ea typeface="Montserrat Bold"/>
                          <a:cs typeface="Montserrat Bold"/>
                          <a:sym typeface="Montserrat Bold"/>
                        </a:rPr>
                        <a:t>Fairness</a:t>
                      </a:r>
                      <a:endParaRPr lang="en-US" sz="1100"/>
                    </a:p>
                    <a:p>
                      <a:pPr marL="0" lvl="0" indent="0" algn="just">
                        <a:lnSpc>
                          <a:spcPts val="2379"/>
                        </a:lnSpc>
                        <a:spcBef>
                          <a:spcPct val="0"/>
                        </a:spcBef>
                      </a:pPr>
                      <a:r>
                        <a:rPr lang="en-US" sz="1699" u="none" strike="noStrike">
                          <a:solidFill>
                            <a:srgbClr val="000000"/>
                          </a:solidFill>
                          <a:latin typeface="Montserrat"/>
                          <a:ea typeface="Montserrat"/>
                          <a:cs typeface="Montserrat"/>
                          <a:sym typeface="Montserrat"/>
                        </a:rPr>
                        <a:t>Leveraging user-defined context to reduce unintended biases.</a:t>
                      </a:r>
                    </a:p>
                    <a:p>
                      <a:pPr marL="0" lvl="0" indent="0" algn="just">
                        <a:lnSpc>
                          <a:spcPts val="2100"/>
                        </a:lnSpc>
                        <a:spcBef>
                          <a:spcPct val="0"/>
                        </a:spcBef>
                      </a:pPr>
                      <a:endParaRPr lang="en-US" sz="1699" u="none" strike="noStrike">
                        <a:solidFill>
                          <a:srgbClr val="000000"/>
                        </a:solidFill>
                        <a:latin typeface="Montserrat"/>
                        <a:ea typeface="Montserrat"/>
                        <a:cs typeface="Montserrat"/>
                        <a:sym typeface="Montserrat"/>
                      </a:endParaRP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tc>
                  <a:txBody>
                    <a:bodyPr/>
                    <a:lstStyle/>
                    <a:p>
                      <a:pPr marL="0" lvl="0" indent="0" algn="just">
                        <a:lnSpc>
                          <a:spcPts val="2940"/>
                        </a:lnSpc>
                        <a:spcBef>
                          <a:spcPct val="0"/>
                        </a:spcBef>
                        <a:defRPr/>
                      </a:pPr>
                      <a:r>
                        <a:rPr lang="en-US" sz="2100" b="1" u="none" strike="noStrike">
                          <a:solidFill>
                            <a:srgbClr val="000000"/>
                          </a:solidFill>
                          <a:latin typeface="Montserrat Bold"/>
                          <a:ea typeface="Montserrat Bold"/>
                          <a:cs typeface="Montserrat Bold"/>
                          <a:sym typeface="Montserrat Bold"/>
                        </a:rPr>
                        <a:t>Reliability</a:t>
                      </a:r>
                      <a:endParaRPr lang="en-US" sz="1100"/>
                    </a:p>
                    <a:p>
                      <a:pPr marL="0" lvl="0" indent="0" algn="just">
                        <a:lnSpc>
                          <a:spcPts val="2380"/>
                        </a:lnSpc>
                        <a:spcBef>
                          <a:spcPct val="0"/>
                        </a:spcBef>
                      </a:pPr>
                      <a:r>
                        <a:rPr lang="en-US" sz="1700" u="none" strike="noStrike">
                          <a:solidFill>
                            <a:srgbClr val="000000"/>
                          </a:solidFill>
                          <a:latin typeface="Montserrat"/>
                          <a:ea typeface="Montserrat"/>
                          <a:cs typeface="Montserrat"/>
                          <a:sym typeface="Montserrat"/>
                        </a:rPr>
                        <a:t>Maintaining consistency through automated, rule-based processes.</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extLst>
                  <a:ext uri="{0D108BD9-81ED-4DB2-BD59-A6C34878D82A}">
                    <a16:rowId xmlns:a16="http://schemas.microsoft.com/office/drawing/2014/main" val="10000"/>
                  </a:ext>
                </a:extLst>
              </a:tr>
              <a:tr h="2042201">
                <a:tc>
                  <a:txBody>
                    <a:bodyPr/>
                    <a:lstStyle/>
                    <a:p>
                      <a:pPr marL="0" lvl="0" indent="0" algn="just">
                        <a:lnSpc>
                          <a:spcPts val="2940"/>
                        </a:lnSpc>
                        <a:spcBef>
                          <a:spcPct val="0"/>
                        </a:spcBef>
                        <a:defRPr/>
                      </a:pPr>
                      <a:r>
                        <a:rPr lang="en-US" sz="2100" b="1" u="none" strike="noStrike">
                          <a:solidFill>
                            <a:srgbClr val="000000"/>
                          </a:solidFill>
                          <a:latin typeface="Montserrat Bold"/>
                          <a:ea typeface="Montserrat Bold"/>
                          <a:cs typeface="Montserrat Bold"/>
                          <a:sym typeface="Montserrat Bold"/>
                        </a:rPr>
                        <a:t>Privacy</a:t>
                      </a:r>
                      <a:endParaRPr lang="en-US" sz="1100"/>
                    </a:p>
                    <a:p>
                      <a:pPr marL="0" lvl="0" indent="0" algn="just">
                        <a:lnSpc>
                          <a:spcPts val="2380"/>
                        </a:lnSpc>
                        <a:spcBef>
                          <a:spcPct val="0"/>
                        </a:spcBef>
                      </a:pPr>
                      <a:r>
                        <a:rPr lang="en-US" sz="1700" u="none" strike="noStrike">
                          <a:solidFill>
                            <a:srgbClr val="000000"/>
                          </a:solidFill>
                          <a:latin typeface="Montserrat"/>
                          <a:ea typeface="Montserrat"/>
                          <a:cs typeface="Montserrat"/>
                          <a:sym typeface="Montserrat"/>
                        </a:rPr>
                        <a:t>Securing sensitive data with Key Vault.</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tc>
                  <a:txBody>
                    <a:bodyPr/>
                    <a:lstStyle/>
                    <a:p>
                      <a:pPr marL="0" lvl="0" indent="0" algn="just">
                        <a:lnSpc>
                          <a:spcPts val="2940"/>
                        </a:lnSpc>
                        <a:spcBef>
                          <a:spcPct val="0"/>
                        </a:spcBef>
                        <a:defRPr/>
                      </a:pPr>
                      <a:r>
                        <a:rPr lang="en-US" sz="2100" b="1" u="none" strike="noStrike">
                          <a:solidFill>
                            <a:srgbClr val="000000"/>
                          </a:solidFill>
                          <a:latin typeface="Montserrat Bold"/>
                          <a:ea typeface="Montserrat Bold"/>
                          <a:cs typeface="Montserrat Bold"/>
                          <a:sym typeface="Montserrat Bold"/>
                        </a:rPr>
                        <a:t>Inclusivity</a:t>
                      </a:r>
                      <a:endParaRPr lang="en-US" sz="1100"/>
                    </a:p>
                    <a:p>
                      <a:pPr marL="0" lvl="0" indent="0" algn="just">
                        <a:lnSpc>
                          <a:spcPts val="2380"/>
                        </a:lnSpc>
                        <a:spcBef>
                          <a:spcPct val="0"/>
                        </a:spcBef>
                      </a:pPr>
                      <a:r>
                        <a:rPr lang="en-US" sz="1700" u="none" strike="noStrike">
                          <a:solidFill>
                            <a:srgbClr val="000000"/>
                          </a:solidFill>
                          <a:latin typeface="Montserrat"/>
                          <a:ea typeface="Montserrat"/>
                          <a:cs typeface="Montserrat"/>
                          <a:sym typeface="Montserrat"/>
                        </a:rPr>
                        <a:t>Providing thoughtful alternatives that promote diverse perspectives.</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extLst>
                  <a:ext uri="{0D108BD9-81ED-4DB2-BD59-A6C34878D82A}">
                    <a16:rowId xmlns:a16="http://schemas.microsoft.com/office/drawing/2014/main" val="10001"/>
                  </a:ext>
                </a:extLst>
              </a:tr>
              <a:tr h="2617351">
                <a:tc>
                  <a:txBody>
                    <a:bodyPr/>
                    <a:lstStyle/>
                    <a:p>
                      <a:pPr marL="0" lvl="0" indent="0" algn="just">
                        <a:lnSpc>
                          <a:spcPts val="2940"/>
                        </a:lnSpc>
                        <a:spcBef>
                          <a:spcPct val="0"/>
                        </a:spcBef>
                        <a:defRPr/>
                      </a:pPr>
                      <a:r>
                        <a:rPr lang="en-US" sz="2100" b="1" u="none" strike="noStrike">
                          <a:solidFill>
                            <a:srgbClr val="000000"/>
                          </a:solidFill>
                          <a:latin typeface="Montserrat Bold"/>
                          <a:ea typeface="Montserrat Bold"/>
                          <a:cs typeface="Montserrat Bold"/>
                          <a:sym typeface="Montserrat Bold"/>
                        </a:rPr>
                        <a:t>Transparency</a:t>
                      </a:r>
                      <a:endParaRPr lang="en-US" sz="1100"/>
                    </a:p>
                    <a:p>
                      <a:pPr marL="0" lvl="0" indent="0" algn="just">
                        <a:lnSpc>
                          <a:spcPts val="2380"/>
                        </a:lnSpc>
                        <a:spcBef>
                          <a:spcPct val="0"/>
                        </a:spcBef>
                      </a:pPr>
                      <a:r>
                        <a:rPr lang="en-US" sz="1700" u="none" strike="noStrike">
                          <a:solidFill>
                            <a:srgbClr val="000000"/>
                          </a:solidFill>
                          <a:latin typeface="Montserrat"/>
                          <a:ea typeface="Montserrat"/>
                          <a:cs typeface="Montserrat"/>
                          <a:sym typeface="Montserrat"/>
                        </a:rPr>
                        <a:t>Maintaining audit logs to ensure accountability.</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tc>
                  <a:txBody>
                    <a:bodyPr/>
                    <a:lstStyle/>
                    <a:p>
                      <a:pPr marL="0" lvl="0" indent="0" algn="just">
                        <a:lnSpc>
                          <a:spcPts val="2939"/>
                        </a:lnSpc>
                        <a:spcBef>
                          <a:spcPct val="0"/>
                        </a:spcBef>
                        <a:defRPr/>
                      </a:pPr>
                      <a:endParaRPr lang="en-US" sz="1100"/>
                    </a:p>
                    <a:p>
                      <a:pPr marL="0" lvl="0" indent="0" algn="just">
                        <a:lnSpc>
                          <a:spcPts val="2939"/>
                        </a:lnSpc>
                        <a:spcBef>
                          <a:spcPct val="0"/>
                        </a:spcBef>
                      </a:pPr>
                      <a:r>
                        <a:rPr lang="en-US" sz="2099" b="1" u="none" strike="noStrike">
                          <a:solidFill>
                            <a:srgbClr val="000000"/>
                          </a:solidFill>
                          <a:latin typeface="Montserrat Bold"/>
                          <a:ea typeface="Montserrat Bold"/>
                          <a:cs typeface="Montserrat Bold"/>
                          <a:sym typeface="Montserrat Bold"/>
                        </a:rPr>
                        <a:t>Accountability</a:t>
                      </a:r>
                    </a:p>
                    <a:p>
                      <a:pPr marL="0" lvl="0" indent="0" algn="just">
                        <a:lnSpc>
                          <a:spcPts val="2380"/>
                        </a:lnSpc>
                        <a:spcBef>
                          <a:spcPct val="0"/>
                        </a:spcBef>
                      </a:pPr>
                      <a:r>
                        <a:rPr lang="en-US" sz="1700" u="none" strike="noStrike">
                          <a:solidFill>
                            <a:srgbClr val="000000"/>
                          </a:solidFill>
                          <a:latin typeface="Montserrat"/>
                          <a:ea typeface="Montserrat"/>
                          <a:cs typeface="Montserrat"/>
                          <a:sym typeface="Montserrat"/>
                        </a:rPr>
                        <a:t>Using user feedback to continuously improve our system.</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D6F5FF"/>
                    </a:solidFill>
                  </a:tcPr>
                </a:tc>
                <a:extLst>
                  <a:ext uri="{0D108BD9-81ED-4DB2-BD59-A6C34878D82A}">
                    <a16:rowId xmlns:a16="http://schemas.microsoft.com/office/drawing/2014/main" val="10002"/>
                  </a:ext>
                </a:extLst>
              </a:tr>
            </a:tbl>
          </a:graphicData>
        </a:graphic>
      </p:graphicFrame>
      <p:sp>
        <p:nvSpPr>
          <p:cNvPr id="10" name="TextBox 10"/>
          <p:cNvSpPr txBox="1"/>
          <p:nvPr/>
        </p:nvSpPr>
        <p:spPr>
          <a:xfrm>
            <a:off x="7656246" y="184301"/>
            <a:ext cx="10072534" cy="2273134"/>
          </a:xfrm>
          <a:prstGeom prst="rect">
            <a:avLst/>
          </a:prstGeom>
        </p:spPr>
        <p:txBody>
          <a:bodyPr lIns="0" tIns="0" rIns="0" bIns="0" rtlCol="0" anchor="t">
            <a:spAutoFit/>
          </a:bodyPr>
          <a:lstStyle/>
          <a:p>
            <a:pPr algn="ctr">
              <a:lnSpc>
                <a:spcPts val="9109"/>
              </a:lnSpc>
              <a:spcBef>
                <a:spcPct val="0"/>
              </a:spcBef>
            </a:pPr>
            <a:r>
              <a:rPr lang="en-US" sz="6506" b="1">
                <a:solidFill>
                  <a:srgbClr val="000000"/>
                </a:solidFill>
                <a:latin typeface="Montserrat Bold"/>
                <a:ea typeface="Montserrat Bold"/>
                <a:cs typeface="Montserrat Bold"/>
                <a:sym typeface="Montserrat Bold"/>
              </a:rPr>
              <a:t>RESPONSIBLE AI IN ACTION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0" y="7557132"/>
            <a:ext cx="8434945" cy="2729868"/>
            <a:chOff x="0" y="0"/>
            <a:chExt cx="2137108" cy="691649"/>
          </a:xfrm>
        </p:grpSpPr>
        <p:sp>
          <p:nvSpPr>
            <p:cNvPr id="3" name="Freeform 3"/>
            <p:cNvSpPr/>
            <p:nvPr/>
          </p:nvSpPr>
          <p:spPr>
            <a:xfrm>
              <a:off x="0" y="0"/>
              <a:ext cx="2137108" cy="691649"/>
            </a:xfrm>
            <a:custGeom>
              <a:avLst/>
              <a:gdLst/>
              <a:ahLst/>
              <a:cxnLst/>
              <a:rect l="l" t="t" r="r" b="b"/>
              <a:pathLst>
                <a:path w="2137108" h="691649">
                  <a:moveTo>
                    <a:pt x="0" y="0"/>
                  </a:moveTo>
                  <a:lnTo>
                    <a:pt x="2137108" y="0"/>
                  </a:lnTo>
                  <a:lnTo>
                    <a:pt x="2137108" y="691649"/>
                  </a:lnTo>
                  <a:lnTo>
                    <a:pt x="0" y="691649"/>
                  </a:lnTo>
                  <a:close/>
                </a:path>
              </a:pathLst>
            </a:custGeom>
            <a:solidFill>
              <a:srgbClr val="101010"/>
            </a:solidFill>
            <a:ln cap="sq">
              <a:noFill/>
              <a:prstDash val="solid"/>
              <a:miter/>
            </a:ln>
          </p:spPr>
        </p:sp>
        <p:sp>
          <p:nvSpPr>
            <p:cNvPr id="4" name="TextBox 4"/>
            <p:cNvSpPr txBox="1"/>
            <p:nvPr/>
          </p:nvSpPr>
          <p:spPr>
            <a:xfrm>
              <a:off x="0" y="-38100"/>
              <a:ext cx="2137108" cy="729749"/>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Freeform 5"/>
          <p:cNvSpPr/>
          <p:nvPr/>
        </p:nvSpPr>
        <p:spPr>
          <a:xfrm>
            <a:off x="-169103" y="1670756"/>
            <a:ext cx="8613257" cy="5950431"/>
          </a:xfrm>
          <a:custGeom>
            <a:avLst/>
            <a:gdLst/>
            <a:ahLst/>
            <a:cxnLst/>
            <a:rect l="l" t="t" r="r" b="b"/>
            <a:pathLst>
              <a:path w="8613257" h="5950431">
                <a:moveTo>
                  <a:pt x="0" y="0"/>
                </a:moveTo>
                <a:lnTo>
                  <a:pt x="8613257" y="0"/>
                </a:lnTo>
                <a:lnTo>
                  <a:pt x="8613257" y="5950431"/>
                </a:lnTo>
                <a:lnTo>
                  <a:pt x="0" y="5950431"/>
                </a:lnTo>
                <a:lnTo>
                  <a:pt x="0" y="0"/>
                </a:lnTo>
                <a:close/>
              </a:path>
            </a:pathLst>
          </a:custGeom>
          <a:blipFill>
            <a:blip r:embed="rId3"/>
            <a:stretch>
              <a:fillRect l="-26518" r="-21160" b="-736"/>
            </a:stretch>
          </a:blipFill>
        </p:spPr>
      </p:sp>
      <p:grpSp>
        <p:nvGrpSpPr>
          <p:cNvPr id="6" name="Group 6"/>
          <p:cNvGrpSpPr/>
          <p:nvPr/>
        </p:nvGrpSpPr>
        <p:grpSpPr>
          <a:xfrm>
            <a:off x="9209" y="0"/>
            <a:ext cx="8434945" cy="1973139"/>
            <a:chOff x="0" y="0"/>
            <a:chExt cx="2137108" cy="499921"/>
          </a:xfrm>
        </p:grpSpPr>
        <p:sp>
          <p:nvSpPr>
            <p:cNvPr id="7" name="Freeform 7"/>
            <p:cNvSpPr/>
            <p:nvPr/>
          </p:nvSpPr>
          <p:spPr>
            <a:xfrm>
              <a:off x="0" y="0"/>
              <a:ext cx="2137108" cy="499921"/>
            </a:xfrm>
            <a:custGeom>
              <a:avLst/>
              <a:gdLst/>
              <a:ahLst/>
              <a:cxnLst/>
              <a:rect l="l" t="t" r="r" b="b"/>
              <a:pathLst>
                <a:path w="2137108" h="499921">
                  <a:moveTo>
                    <a:pt x="0" y="0"/>
                  </a:moveTo>
                  <a:lnTo>
                    <a:pt x="2137108" y="0"/>
                  </a:lnTo>
                  <a:lnTo>
                    <a:pt x="2137108" y="499921"/>
                  </a:lnTo>
                  <a:lnTo>
                    <a:pt x="0" y="499921"/>
                  </a:lnTo>
                  <a:close/>
                </a:path>
              </a:pathLst>
            </a:custGeom>
            <a:solidFill>
              <a:srgbClr val="101010"/>
            </a:solidFill>
            <a:ln cap="sq">
              <a:noFill/>
              <a:prstDash val="solid"/>
              <a:miter/>
            </a:ln>
          </p:spPr>
        </p:sp>
        <p:sp>
          <p:nvSpPr>
            <p:cNvPr id="8" name="TextBox 8"/>
            <p:cNvSpPr txBox="1"/>
            <p:nvPr/>
          </p:nvSpPr>
          <p:spPr>
            <a:xfrm>
              <a:off x="0" y="-38100"/>
              <a:ext cx="2137108" cy="538021"/>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9" name="Group 9"/>
          <p:cNvGrpSpPr/>
          <p:nvPr/>
        </p:nvGrpSpPr>
        <p:grpSpPr>
          <a:xfrm>
            <a:off x="9144000" y="5153659"/>
            <a:ext cx="7859327" cy="3768406"/>
            <a:chOff x="0" y="0"/>
            <a:chExt cx="10479103" cy="5024542"/>
          </a:xfrm>
        </p:grpSpPr>
        <p:grpSp>
          <p:nvGrpSpPr>
            <p:cNvPr id="10" name="Group 10"/>
            <p:cNvGrpSpPr/>
            <p:nvPr/>
          </p:nvGrpSpPr>
          <p:grpSpPr>
            <a:xfrm>
              <a:off x="0" y="1935146"/>
              <a:ext cx="679502" cy="498509"/>
              <a:chOff x="0" y="0"/>
              <a:chExt cx="1107902" cy="812800"/>
            </a:xfrm>
          </p:grpSpPr>
          <p:sp>
            <p:nvSpPr>
              <p:cNvPr id="11" name="Freeform 11"/>
              <p:cNvSpPr/>
              <p:nvPr/>
            </p:nvSpPr>
            <p:spPr>
              <a:xfrm>
                <a:off x="0" y="0"/>
                <a:ext cx="1107903" cy="812800"/>
              </a:xfrm>
              <a:custGeom>
                <a:avLst/>
                <a:gdLst/>
                <a:ahLst/>
                <a:cxnLst/>
                <a:rect l="l" t="t" r="r" b="b"/>
                <a:pathLst>
                  <a:path w="1107903" h="812800">
                    <a:moveTo>
                      <a:pt x="553951" y="0"/>
                    </a:moveTo>
                    <a:cubicBezTo>
                      <a:pt x="248012" y="0"/>
                      <a:pt x="0" y="181951"/>
                      <a:pt x="0" y="406400"/>
                    </a:cubicBezTo>
                    <a:cubicBezTo>
                      <a:pt x="0" y="630849"/>
                      <a:pt x="248012" y="812800"/>
                      <a:pt x="553951" y="812800"/>
                    </a:cubicBezTo>
                    <a:cubicBezTo>
                      <a:pt x="859890" y="812800"/>
                      <a:pt x="1107903" y="630849"/>
                      <a:pt x="1107903" y="406400"/>
                    </a:cubicBezTo>
                    <a:cubicBezTo>
                      <a:pt x="1107903" y="181951"/>
                      <a:pt x="859890" y="0"/>
                      <a:pt x="553951"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2" name="TextBox 12"/>
              <p:cNvSpPr txBox="1"/>
              <p:nvPr/>
            </p:nvSpPr>
            <p:spPr>
              <a:xfrm>
                <a:off x="103866" y="28575"/>
                <a:ext cx="900171" cy="708025"/>
              </a:xfrm>
              <a:prstGeom prst="rect">
                <a:avLst/>
              </a:prstGeom>
            </p:spPr>
            <p:txBody>
              <a:bodyPr lIns="50800" tIns="50800" rIns="50800" bIns="50800" rtlCol="0" anchor="ctr"/>
              <a:lstStyle/>
              <a:p>
                <a:pPr marL="0" lvl="0" indent="0" algn="ctr">
                  <a:lnSpc>
                    <a:spcPts val="3219"/>
                  </a:lnSpc>
                  <a:spcBef>
                    <a:spcPct val="0"/>
                  </a:spcBef>
                </a:pPr>
                <a:endParaRPr/>
              </a:p>
            </p:txBody>
          </p:sp>
        </p:grpSp>
        <p:grpSp>
          <p:nvGrpSpPr>
            <p:cNvPr id="13" name="Group 13"/>
            <p:cNvGrpSpPr/>
            <p:nvPr/>
          </p:nvGrpSpPr>
          <p:grpSpPr>
            <a:xfrm>
              <a:off x="0" y="51674"/>
              <a:ext cx="679502" cy="498509"/>
              <a:chOff x="0" y="0"/>
              <a:chExt cx="1107902" cy="812800"/>
            </a:xfrm>
          </p:grpSpPr>
          <p:sp>
            <p:nvSpPr>
              <p:cNvPr id="14" name="Freeform 14"/>
              <p:cNvSpPr/>
              <p:nvPr/>
            </p:nvSpPr>
            <p:spPr>
              <a:xfrm>
                <a:off x="0" y="0"/>
                <a:ext cx="1107903" cy="812800"/>
              </a:xfrm>
              <a:custGeom>
                <a:avLst/>
                <a:gdLst/>
                <a:ahLst/>
                <a:cxnLst/>
                <a:rect l="l" t="t" r="r" b="b"/>
                <a:pathLst>
                  <a:path w="1107903" h="812800">
                    <a:moveTo>
                      <a:pt x="553951" y="0"/>
                    </a:moveTo>
                    <a:cubicBezTo>
                      <a:pt x="248012" y="0"/>
                      <a:pt x="0" y="181951"/>
                      <a:pt x="0" y="406400"/>
                    </a:cubicBezTo>
                    <a:cubicBezTo>
                      <a:pt x="0" y="630849"/>
                      <a:pt x="248012" y="812800"/>
                      <a:pt x="553951" y="812800"/>
                    </a:cubicBezTo>
                    <a:cubicBezTo>
                      <a:pt x="859890" y="812800"/>
                      <a:pt x="1107903" y="630849"/>
                      <a:pt x="1107903" y="406400"/>
                    </a:cubicBezTo>
                    <a:cubicBezTo>
                      <a:pt x="1107903" y="181951"/>
                      <a:pt x="859890" y="0"/>
                      <a:pt x="553951"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5" name="TextBox 15"/>
              <p:cNvSpPr txBox="1"/>
              <p:nvPr/>
            </p:nvSpPr>
            <p:spPr>
              <a:xfrm>
                <a:off x="103866" y="28575"/>
                <a:ext cx="900171" cy="708025"/>
              </a:xfrm>
              <a:prstGeom prst="rect">
                <a:avLst/>
              </a:prstGeom>
            </p:spPr>
            <p:txBody>
              <a:bodyPr lIns="50800" tIns="50800" rIns="50800" bIns="50800" rtlCol="0" anchor="ctr"/>
              <a:lstStyle/>
              <a:p>
                <a:pPr marL="0" lvl="0" indent="0" algn="ctr">
                  <a:lnSpc>
                    <a:spcPts val="3219"/>
                  </a:lnSpc>
                  <a:spcBef>
                    <a:spcPct val="0"/>
                  </a:spcBef>
                </a:pPr>
                <a:endParaRPr/>
              </a:p>
            </p:txBody>
          </p:sp>
        </p:grpSp>
        <p:sp>
          <p:nvSpPr>
            <p:cNvPr id="16" name="TextBox 16"/>
            <p:cNvSpPr txBox="1"/>
            <p:nvPr/>
          </p:nvSpPr>
          <p:spPr>
            <a:xfrm>
              <a:off x="1373545" y="-47625"/>
              <a:ext cx="9105558" cy="1320785"/>
            </a:xfrm>
            <a:prstGeom prst="rect">
              <a:avLst/>
            </a:prstGeom>
          </p:spPr>
          <p:txBody>
            <a:bodyPr lIns="0" tIns="0" rIns="0" bIns="0" rtlCol="0" anchor="t">
              <a:spAutoFit/>
            </a:bodyPr>
            <a:lstStyle/>
            <a:p>
              <a:pPr marL="0" lvl="0" indent="0" algn="just">
                <a:lnSpc>
                  <a:spcPts val="4069"/>
                </a:lnSpc>
                <a:spcBef>
                  <a:spcPct val="0"/>
                </a:spcBef>
              </a:pPr>
              <a:r>
                <a:rPr lang="en-US" sz="2906" b="1" dirty="0">
                  <a:solidFill>
                    <a:srgbClr val="101010"/>
                  </a:solidFill>
                  <a:latin typeface="Montserrat Bold"/>
                  <a:ea typeface="Montserrat Bold"/>
                  <a:cs typeface="Montserrat Bold"/>
                  <a:sym typeface="Montserrat Bold"/>
                </a:rPr>
                <a:t>42%</a:t>
              </a:r>
              <a:r>
                <a:rPr lang="en-US" sz="2906" b="1" u="none" strike="noStrike" dirty="0">
                  <a:solidFill>
                    <a:srgbClr val="101010"/>
                  </a:solidFill>
                  <a:latin typeface="Montserrat Bold"/>
                  <a:ea typeface="Montserrat Bold"/>
                  <a:cs typeface="Montserrat Bold"/>
                  <a:sym typeface="Montserrat Bold"/>
                </a:rPr>
                <a:t> of LLM attacks originate from malicious prompts (Gartner 2024).</a:t>
              </a:r>
            </a:p>
          </p:txBody>
        </p:sp>
        <p:sp>
          <p:nvSpPr>
            <p:cNvPr id="17" name="TextBox 17"/>
            <p:cNvSpPr txBox="1"/>
            <p:nvPr/>
          </p:nvSpPr>
          <p:spPr>
            <a:xfrm>
              <a:off x="1373545" y="1887521"/>
              <a:ext cx="9105558" cy="1320785"/>
            </a:xfrm>
            <a:prstGeom prst="rect">
              <a:avLst/>
            </a:prstGeom>
          </p:spPr>
          <p:txBody>
            <a:bodyPr lIns="0" tIns="0" rIns="0" bIns="0" rtlCol="0" anchor="t">
              <a:spAutoFit/>
            </a:bodyPr>
            <a:lstStyle/>
            <a:p>
              <a:pPr marL="0" lvl="0" indent="0" algn="just">
                <a:lnSpc>
                  <a:spcPts val="4069"/>
                </a:lnSpc>
                <a:spcBef>
                  <a:spcPct val="0"/>
                </a:spcBef>
              </a:pPr>
              <a:r>
                <a:rPr lang="en-US" sz="2906" b="1" dirty="0">
                  <a:solidFill>
                    <a:srgbClr val="101010"/>
                  </a:solidFill>
                  <a:latin typeface="Montserrat Bold"/>
                  <a:ea typeface="Montserrat Bold"/>
                  <a:cs typeface="Montserrat Bold"/>
                  <a:sym typeface="Montserrat Bold"/>
                </a:rPr>
                <a:t>63%</a:t>
              </a:r>
              <a:r>
                <a:rPr lang="en-US" sz="2906" b="1" u="none" strike="noStrike" dirty="0">
                  <a:solidFill>
                    <a:srgbClr val="101010"/>
                  </a:solidFill>
                  <a:latin typeface="Montserrat Bold"/>
                  <a:ea typeface="Montserrat Bold"/>
                  <a:cs typeface="Montserrat Bold"/>
                  <a:sym typeface="Montserrat Bold"/>
                </a:rPr>
                <a:t> of AI bias traced to ambiguous user inputs</a:t>
              </a:r>
            </a:p>
          </p:txBody>
        </p:sp>
        <p:sp>
          <p:nvSpPr>
            <p:cNvPr id="18" name="TextBox 18"/>
            <p:cNvSpPr txBox="1"/>
            <p:nvPr/>
          </p:nvSpPr>
          <p:spPr>
            <a:xfrm>
              <a:off x="1373545" y="3703756"/>
              <a:ext cx="9105558" cy="1320785"/>
            </a:xfrm>
            <a:prstGeom prst="rect">
              <a:avLst/>
            </a:prstGeom>
          </p:spPr>
          <p:txBody>
            <a:bodyPr lIns="0" tIns="0" rIns="0" bIns="0" rtlCol="0" anchor="t">
              <a:spAutoFit/>
            </a:bodyPr>
            <a:lstStyle/>
            <a:p>
              <a:pPr marL="0" lvl="0" indent="0" algn="just">
                <a:lnSpc>
                  <a:spcPts val="4069"/>
                </a:lnSpc>
                <a:spcBef>
                  <a:spcPct val="0"/>
                </a:spcBef>
              </a:pPr>
              <a:r>
                <a:rPr lang="en-US" sz="2906" b="1" dirty="0">
                  <a:solidFill>
                    <a:srgbClr val="101010"/>
                  </a:solidFill>
                  <a:latin typeface="Montserrat Bold"/>
                  <a:ea typeface="Montserrat Bold"/>
                  <a:cs typeface="Montserrat Bold"/>
                  <a:sym typeface="Montserrat Bold"/>
                </a:rPr>
                <a:t>Current</a:t>
              </a:r>
              <a:r>
                <a:rPr lang="en-US" sz="2906" b="1" u="none" strike="noStrike" dirty="0">
                  <a:solidFill>
                    <a:srgbClr val="101010"/>
                  </a:solidFill>
                  <a:latin typeface="Montserrat Bold"/>
                  <a:ea typeface="Montserrat Bold"/>
                  <a:cs typeface="Montserrat Bold"/>
                  <a:sym typeface="Montserrat Bold"/>
                </a:rPr>
                <a:t> solutions focus on either security or quality—but rarely both</a:t>
              </a:r>
            </a:p>
          </p:txBody>
        </p:sp>
        <p:grpSp>
          <p:nvGrpSpPr>
            <p:cNvPr id="19" name="Group 19"/>
            <p:cNvGrpSpPr/>
            <p:nvPr/>
          </p:nvGrpSpPr>
          <p:grpSpPr>
            <a:xfrm>
              <a:off x="0" y="3817954"/>
              <a:ext cx="679502" cy="498509"/>
              <a:chOff x="0" y="0"/>
              <a:chExt cx="1107902" cy="812800"/>
            </a:xfrm>
          </p:grpSpPr>
          <p:sp>
            <p:nvSpPr>
              <p:cNvPr id="20" name="Freeform 20"/>
              <p:cNvSpPr/>
              <p:nvPr/>
            </p:nvSpPr>
            <p:spPr>
              <a:xfrm>
                <a:off x="0" y="0"/>
                <a:ext cx="1107903" cy="812800"/>
              </a:xfrm>
              <a:custGeom>
                <a:avLst/>
                <a:gdLst/>
                <a:ahLst/>
                <a:cxnLst/>
                <a:rect l="l" t="t" r="r" b="b"/>
                <a:pathLst>
                  <a:path w="1107903" h="812800">
                    <a:moveTo>
                      <a:pt x="553951" y="0"/>
                    </a:moveTo>
                    <a:cubicBezTo>
                      <a:pt x="248012" y="0"/>
                      <a:pt x="0" y="181951"/>
                      <a:pt x="0" y="406400"/>
                    </a:cubicBezTo>
                    <a:cubicBezTo>
                      <a:pt x="0" y="630849"/>
                      <a:pt x="248012" y="812800"/>
                      <a:pt x="553951" y="812800"/>
                    </a:cubicBezTo>
                    <a:cubicBezTo>
                      <a:pt x="859890" y="812800"/>
                      <a:pt x="1107903" y="630849"/>
                      <a:pt x="1107903" y="406400"/>
                    </a:cubicBezTo>
                    <a:cubicBezTo>
                      <a:pt x="1107903" y="181951"/>
                      <a:pt x="859890" y="0"/>
                      <a:pt x="553951" y="0"/>
                    </a:cubicBez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21" name="TextBox 21"/>
              <p:cNvSpPr txBox="1"/>
              <p:nvPr/>
            </p:nvSpPr>
            <p:spPr>
              <a:xfrm>
                <a:off x="103866" y="28575"/>
                <a:ext cx="900171" cy="708025"/>
              </a:xfrm>
              <a:prstGeom prst="rect">
                <a:avLst/>
              </a:prstGeom>
            </p:spPr>
            <p:txBody>
              <a:bodyPr lIns="50800" tIns="50800" rIns="50800" bIns="50800" rtlCol="0" anchor="ctr"/>
              <a:lstStyle/>
              <a:p>
                <a:pPr marL="0" lvl="0" indent="0" algn="ctr">
                  <a:lnSpc>
                    <a:spcPts val="3219"/>
                  </a:lnSpc>
                  <a:spcBef>
                    <a:spcPct val="0"/>
                  </a:spcBef>
                </a:pPr>
                <a:endParaRPr/>
              </a:p>
            </p:txBody>
          </p:sp>
        </p:grpSp>
      </p:grpSp>
      <p:sp>
        <p:nvSpPr>
          <p:cNvPr id="22" name="TextBox 22"/>
          <p:cNvSpPr txBox="1"/>
          <p:nvPr/>
        </p:nvSpPr>
        <p:spPr>
          <a:xfrm>
            <a:off x="8037397" y="285983"/>
            <a:ext cx="10072534" cy="1384773"/>
          </a:xfrm>
          <a:prstGeom prst="rect">
            <a:avLst/>
          </a:prstGeom>
        </p:spPr>
        <p:txBody>
          <a:bodyPr lIns="0" tIns="0" rIns="0" bIns="0" rtlCol="0" anchor="t">
            <a:spAutoFit/>
          </a:bodyPr>
          <a:lstStyle/>
          <a:p>
            <a:pPr algn="ctr">
              <a:lnSpc>
                <a:spcPts val="11348"/>
              </a:lnSpc>
              <a:spcBef>
                <a:spcPct val="0"/>
              </a:spcBef>
            </a:pPr>
            <a:r>
              <a:rPr lang="en-US" sz="8106" b="1">
                <a:solidFill>
                  <a:srgbClr val="123A64"/>
                </a:solidFill>
                <a:latin typeface="Montserrat Bold"/>
                <a:ea typeface="Montserrat Bold"/>
                <a:cs typeface="Montserrat Bold"/>
                <a:sym typeface="Montserrat Bold"/>
              </a:rPr>
              <a:t>CHALLENGE</a:t>
            </a:r>
          </a:p>
        </p:txBody>
      </p:sp>
      <p:sp>
        <p:nvSpPr>
          <p:cNvPr id="23" name="TextBox 23"/>
          <p:cNvSpPr txBox="1"/>
          <p:nvPr/>
        </p:nvSpPr>
        <p:spPr>
          <a:xfrm>
            <a:off x="9463786" y="2175630"/>
            <a:ext cx="8033269" cy="1725930"/>
          </a:xfrm>
          <a:prstGeom prst="rect">
            <a:avLst/>
          </a:prstGeom>
        </p:spPr>
        <p:txBody>
          <a:bodyPr lIns="0" tIns="0" rIns="0" bIns="0" rtlCol="0" anchor="t">
            <a:spAutoFit/>
          </a:bodyPr>
          <a:lstStyle/>
          <a:p>
            <a:pPr algn="just">
              <a:lnSpc>
                <a:spcPts val="4620"/>
              </a:lnSpc>
              <a:spcBef>
                <a:spcPct val="0"/>
              </a:spcBef>
            </a:pPr>
            <a:r>
              <a:rPr lang="en-US" sz="3300" b="1">
                <a:solidFill>
                  <a:srgbClr val="00569E"/>
                </a:solidFill>
                <a:latin typeface="Montserrat Bold"/>
                <a:ea typeface="Montserrat Bold"/>
                <a:cs typeface="Montserrat Bold"/>
                <a:sym typeface="Montserrat Bold"/>
              </a:rPr>
              <a:t>Design a system that auto-corrects and validates user inputs before sending them to the AI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5116905" y="2475217"/>
            <a:ext cx="10892490" cy="1695450"/>
          </a:xfrm>
          <a:prstGeom prst="rect">
            <a:avLst/>
          </a:prstGeom>
        </p:spPr>
        <p:txBody>
          <a:bodyPr lIns="0" tIns="0" rIns="0" bIns="0" rtlCol="0" anchor="t">
            <a:spAutoFit/>
          </a:bodyPr>
          <a:lstStyle/>
          <a:p>
            <a:pPr algn="l">
              <a:lnSpc>
                <a:spcPts val="6706"/>
              </a:lnSpc>
            </a:pPr>
            <a:r>
              <a:rPr lang="en-US" sz="5588" b="1" dirty="0">
                <a:solidFill>
                  <a:srgbClr val="048AFF"/>
                </a:solidFill>
                <a:latin typeface="Montserrat Bold"/>
                <a:ea typeface="Montserrat Bold"/>
                <a:cs typeface="Montserrat Bold"/>
                <a:sym typeface="Montserrat Bold"/>
              </a:rPr>
              <a:t>Guardians of Ethical AI, One Prompt at a Time</a:t>
            </a:r>
          </a:p>
        </p:txBody>
      </p:sp>
      <p:sp>
        <p:nvSpPr>
          <p:cNvPr id="3" name="TextBox 3"/>
          <p:cNvSpPr txBox="1"/>
          <p:nvPr/>
        </p:nvSpPr>
        <p:spPr>
          <a:xfrm>
            <a:off x="10563150" y="679053"/>
            <a:ext cx="6696150" cy="632619"/>
          </a:xfrm>
          <a:prstGeom prst="rect">
            <a:avLst/>
          </a:prstGeom>
        </p:spPr>
        <p:txBody>
          <a:bodyPr lIns="0" tIns="0" rIns="0" bIns="0" rtlCol="0" anchor="t">
            <a:spAutoFit/>
          </a:bodyPr>
          <a:lstStyle/>
          <a:p>
            <a:pPr marL="0" lvl="0" indent="0" algn="ctr">
              <a:lnSpc>
                <a:spcPts val="5211"/>
              </a:lnSpc>
              <a:spcBef>
                <a:spcPct val="0"/>
              </a:spcBef>
            </a:pPr>
            <a:r>
              <a:rPr lang="en-US" sz="3722">
                <a:solidFill>
                  <a:srgbClr val="000000"/>
                </a:solidFill>
                <a:latin typeface="Montserrat"/>
                <a:ea typeface="Montserrat"/>
                <a:cs typeface="Montserrat"/>
                <a:sym typeface="Montserrat"/>
              </a:rPr>
              <a:t>INNOVATION CHALLENGE </a:t>
            </a:r>
          </a:p>
        </p:txBody>
      </p:sp>
      <p:sp>
        <p:nvSpPr>
          <p:cNvPr id="4" name="Freeform 4"/>
          <p:cNvSpPr/>
          <p:nvPr/>
        </p:nvSpPr>
        <p:spPr>
          <a:xfrm rot="-1898322">
            <a:off x="12506363" y="5547728"/>
            <a:ext cx="7828641" cy="5450975"/>
          </a:xfrm>
          <a:custGeom>
            <a:avLst/>
            <a:gdLst/>
            <a:ahLst/>
            <a:cxnLst/>
            <a:rect l="l" t="t" r="r" b="b"/>
            <a:pathLst>
              <a:path w="7828641" h="5450975">
                <a:moveTo>
                  <a:pt x="0" y="0"/>
                </a:moveTo>
                <a:lnTo>
                  <a:pt x="7828641" y="0"/>
                </a:lnTo>
                <a:lnTo>
                  <a:pt x="7828641" y="5450976"/>
                </a:lnTo>
                <a:lnTo>
                  <a:pt x="0" y="5450976"/>
                </a:lnTo>
                <a:lnTo>
                  <a:pt x="0" y="0"/>
                </a:lnTo>
                <a:close/>
              </a:path>
            </a:pathLst>
          </a:custGeom>
          <a:blipFill>
            <a:blip r:embed="rId2"/>
            <a:stretch>
              <a:fillRect r="-11142" b="-60022"/>
            </a:stretch>
          </a:blipFill>
          <a:ln cap="sq">
            <a:noFill/>
            <a:prstDash val="solid"/>
            <a:miter/>
          </a:ln>
        </p:spPr>
      </p:sp>
      <p:sp>
        <p:nvSpPr>
          <p:cNvPr id="5" name="Freeform 5"/>
          <p:cNvSpPr/>
          <p:nvPr/>
        </p:nvSpPr>
        <p:spPr>
          <a:xfrm rot="-1898322">
            <a:off x="-2855802" y="-620280"/>
            <a:ext cx="8740521" cy="5169159"/>
          </a:xfrm>
          <a:custGeom>
            <a:avLst/>
            <a:gdLst/>
            <a:ahLst/>
            <a:cxnLst/>
            <a:rect l="l" t="t" r="r" b="b"/>
            <a:pathLst>
              <a:path w="8740521" h="5169159">
                <a:moveTo>
                  <a:pt x="0" y="0"/>
                </a:moveTo>
                <a:lnTo>
                  <a:pt x="8740521" y="0"/>
                </a:lnTo>
                <a:lnTo>
                  <a:pt x="8740521" y="5169159"/>
                </a:lnTo>
                <a:lnTo>
                  <a:pt x="0" y="5169159"/>
                </a:lnTo>
                <a:lnTo>
                  <a:pt x="0" y="0"/>
                </a:lnTo>
                <a:close/>
              </a:path>
            </a:pathLst>
          </a:custGeom>
          <a:blipFill>
            <a:blip r:embed="rId2"/>
            <a:stretch>
              <a:fillRect l="-553" t="-68765" b="-1685"/>
            </a:stretch>
          </a:blipFill>
          <a:ln cap="sq">
            <a:noFill/>
            <a:prstDash val="solid"/>
            <a:miter/>
          </a:ln>
        </p:spPr>
      </p:sp>
      <p:sp>
        <p:nvSpPr>
          <p:cNvPr id="6" name="TextBox 6"/>
          <p:cNvSpPr txBox="1"/>
          <p:nvPr/>
        </p:nvSpPr>
        <p:spPr>
          <a:xfrm>
            <a:off x="3429000" y="5261127"/>
            <a:ext cx="8460437" cy="1304925"/>
          </a:xfrm>
          <a:prstGeom prst="rect">
            <a:avLst/>
          </a:prstGeom>
          <a:solidFill>
            <a:schemeClr val="accent5">
              <a:lumMod val="60000"/>
              <a:lumOff val="40000"/>
            </a:schemeClr>
          </a:solidFill>
          <a:ln>
            <a:noFill/>
          </a:ln>
        </p:spPr>
        <p:style>
          <a:lnRef idx="0">
            <a:scrgbClr r="0" g="0" b="0"/>
          </a:lnRef>
          <a:fillRef idx="0">
            <a:scrgbClr r="0" g="0" b="0"/>
          </a:fillRef>
          <a:effectRef idx="0">
            <a:scrgbClr r="0" g="0" b="0"/>
          </a:effectRef>
          <a:fontRef idx="minor">
            <a:schemeClr val="lt1"/>
          </a:fontRef>
        </p:style>
        <p:txBody>
          <a:bodyPr lIns="0" tIns="0" rIns="0" bIns="0" rtlCol="0" anchor="t">
            <a:spAutoFit/>
          </a:bodyPr>
          <a:lstStyle/>
          <a:p>
            <a:pPr algn="ctr">
              <a:lnSpc>
                <a:spcPts val="10349"/>
              </a:lnSpc>
            </a:pPr>
            <a:r>
              <a:rPr lang="en-US" sz="8624" b="1" dirty="0">
                <a:solidFill>
                  <a:srgbClr val="00569E"/>
                </a:solidFill>
                <a:latin typeface="Montserrat Bold"/>
                <a:ea typeface="Montserrat Bold"/>
                <a:cs typeface="Montserrat Bold"/>
                <a:sym typeface="Montserrat Bold"/>
              </a:rPr>
              <a:t>Thank you!</a:t>
            </a:r>
          </a:p>
        </p:txBody>
      </p:sp>
      <p:sp>
        <p:nvSpPr>
          <p:cNvPr id="7" name="TextBox 2">
            <a:extLst>
              <a:ext uri="{FF2B5EF4-FFF2-40B4-BE49-F238E27FC236}">
                <a16:creationId xmlns:a16="http://schemas.microsoft.com/office/drawing/2014/main" id="{EEE81EC2-D0C9-ADB7-565F-44E9372FA4B8}"/>
              </a:ext>
            </a:extLst>
          </p:cNvPr>
          <p:cNvSpPr txBox="1"/>
          <p:nvPr/>
        </p:nvSpPr>
        <p:spPr>
          <a:xfrm>
            <a:off x="4381768" y="7002510"/>
            <a:ext cx="9524463" cy="771173"/>
          </a:xfrm>
          <a:prstGeom prst="rect">
            <a:avLst/>
          </a:prstGeom>
        </p:spPr>
        <p:txBody>
          <a:bodyPr wrap="square" lIns="0" tIns="0" rIns="0" bIns="0" rtlCol="0" anchor="t">
            <a:spAutoFit/>
          </a:bodyPr>
          <a:lstStyle/>
          <a:p>
            <a:pPr algn="l">
              <a:lnSpc>
                <a:spcPts val="6706"/>
              </a:lnSpc>
            </a:pPr>
            <a:r>
              <a:rPr lang="en-US" sz="3200" b="1" dirty="0">
                <a:solidFill>
                  <a:srgbClr val="0070C0"/>
                </a:solidFill>
                <a:latin typeface="Montserrat Bold"/>
                <a:ea typeface="Montserrat Bold"/>
                <a:cs typeface="Montserrat Bold"/>
                <a:sym typeface="Montserrat Bold"/>
              </a:rPr>
              <a:t>- Prompt Guardian Team-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7536833">
            <a:off x="-3049174" y="-232385"/>
            <a:ext cx="9627545" cy="6259036"/>
          </a:xfrm>
          <a:custGeom>
            <a:avLst/>
            <a:gdLst/>
            <a:ahLst/>
            <a:cxnLst/>
            <a:rect l="l" t="t" r="r" b="b"/>
            <a:pathLst>
              <a:path w="9627545" h="6259036">
                <a:moveTo>
                  <a:pt x="0" y="0"/>
                </a:moveTo>
                <a:lnTo>
                  <a:pt x="9627545" y="0"/>
                </a:lnTo>
                <a:lnTo>
                  <a:pt x="9627545" y="6259036"/>
                </a:lnTo>
                <a:lnTo>
                  <a:pt x="0" y="6259036"/>
                </a:lnTo>
                <a:lnTo>
                  <a:pt x="0" y="0"/>
                </a:lnTo>
                <a:close/>
              </a:path>
            </a:pathLst>
          </a:custGeom>
          <a:blipFill>
            <a:blip r:embed="rId3"/>
            <a:stretch>
              <a:fillRect b="-54203"/>
            </a:stretch>
          </a:blipFill>
          <a:ln cap="sq">
            <a:noFill/>
            <a:prstDash val="solid"/>
            <a:miter/>
          </a:ln>
        </p:spPr>
      </p:sp>
      <p:grpSp>
        <p:nvGrpSpPr>
          <p:cNvPr id="3" name="Group 3"/>
          <p:cNvGrpSpPr/>
          <p:nvPr/>
        </p:nvGrpSpPr>
        <p:grpSpPr>
          <a:xfrm>
            <a:off x="7111927" y="2101034"/>
            <a:ext cx="6941684" cy="529127"/>
            <a:chOff x="0" y="0"/>
            <a:chExt cx="2941447" cy="224211"/>
          </a:xfrm>
        </p:grpSpPr>
        <p:sp>
          <p:nvSpPr>
            <p:cNvPr id="4" name="Freeform 4"/>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5" name="TextBox 5"/>
            <p:cNvSpPr txBox="1"/>
            <p:nvPr/>
          </p:nvSpPr>
          <p:spPr>
            <a:xfrm>
              <a:off x="0" y="-38100"/>
              <a:ext cx="2941447" cy="262311"/>
            </a:xfrm>
            <a:prstGeom prst="rect">
              <a:avLst/>
            </a:prstGeom>
          </p:spPr>
          <p:txBody>
            <a:bodyPr lIns="0" tIns="0" rIns="0" bIns="0" rtlCol="0" anchor="ctr"/>
            <a:lstStyle/>
            <a:p>
              <a:pPr marL="0" lvl="0" indent="0" algn="l">
                <a:lnSpc>
                  <a:spcPts val="3499"/>
                </a:lnSpc>
                <a:spcBef>
                  <a:spcPct val="0"/>
                </a:spcBef>
              </a:pPr>
              <a:r>
                <a:rPr lang="en-US" sz="2499" b="1">
                  <a:solidFill>
                    <a:srgbClr val="000000"/>
                  </a:solidFill>
                  <a:latin typeface="Montserrat Bold"/>
                  <a:ea typeface="Montserrat Bold"/>
                  <a:cs typeface="Montserrat Bold"/>
                  <a:sym typeface="Montserrat Bold"/>
                </a:rPr>
                <a:t>Make AI inte</a:t>
              </a:r>
              <a:r>
                <a:rPr lang="en-US" sz="2499" b="1" u="none" strike="noStrike">
                  <a:solidFill>
                    <a:srgbClr val="000000"/>
                  </a:solidFill>
                  <a:latin typeface="Montserrat Bold"/>
                  <a:ea typeface="Montserrat Bold"/>
                  <a:cs typeface="Montserrat Bold"/>
                  <a:sym typeface="Montserrat Bold"/>
                </a:rPr>
                <a:t>ractions better </a:t>
              </a:r>
            </a:p>
          </p:txBody>
        </p:sp>
      </p:grpSp>
      <p:sp>
        <p:nvSpPr>
          <p:cNvPr id="6" name="Freeform 6"/>
          <p:cNvSpPr/>
          <p:nvPr/>
        </p:nvSpPr>
        <p:spPr>
          <a:xfrm>
            <a:off x="15585045" y="8176637"/>
            <a:ext cx="1182733" cy="1081663"/>
          </a:xfrm>
          <a:custGeom>
            <a:avLst/>
            <a:gdLst/>
            <a:ahLst/>
            <a:cxnLst/>
            <a:rect l="l" t="t" r="r" b="b"/>
            <a:pathLst>
              <a:path w="1182733" h="1081663">
                <a:moveTo>
                  <a:pt x="0" y="0"/>
                </a:moveTo>
                <a:lnTo>
                  <a:pt x="1182732" y="0"/>
                </a:lnTo>
                <a:lnTo>
                  <a:pt x="1182732" y="1081663"/>
                </a:lnTo>
                <a:lnTo>
                  <a:pt x="0" y="10816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5695101" y="6394110"/>
            <a:ext cx="962621" cy="1257581"/>
          </a:xfrm>
          <a:custGeom>
            <a:avLst/>
            <a:gdLst/>
            <a:ahLst/>
            <a:cxnLst/>
            <a:rect l="l" t="t" r="r" b="b"/>
            <a:pathLst>
              <a:path w="962621" h="1257581">
                <a:moveTo>
                  <a:pt x="0" y="0"/>
                </a:moveTo>
                <a:lnTo>
                  <a:pt x="962621" y="0"/>
                </a:lnTo>
                <a:lnTo>
                  <a:pt x="962621" y="1257581"/>
                </a:lnTo>
                <a:lnTo>
                  <a:pt x="0" y="125758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8" name="Group 8"/>
          <p:cNvGrpSpPr/>
          <p:nvPr/>
        </p:nvGrpSpPr>
        <p:grpSpPr>
          <a:xfrm>
            <a:off x="7111927" y="8289866"/>
            <a:ext cx="6941684" cy="529127"/>
            <a:chOff x="0" y="0"/>
            <a:chExt cx="2941447" cy="224211"/>
          </a:xfrm>
        </p:grpSpPr>
        <p:sp>
          <p:nvSpPr>
            <p:cNvPr id="9" name="Freeform 9"/>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0" name="TextBox 10"/>
            <p:cNvSpPr txBox="1"/>
            <p:nvPr/>
          </p:nvSpPr>
          <p:spPr>
            <a:xfrm>
              <a:off x="0" y="-47625"/>
              <a:ext cx="2941447" cy="271836"/>
            </a:xfrm>
            <a:prstGeom prst="rect">
              <a:avLst/>
            </a:prstGeom>
          </p:spPr>
          <p:txBody>
            <a:bodyPr lIns="0" tIns="0" rIns="0" bIns="0" rtlCol="0" anchor="ctr"/>
            <a:lstStyle/>
            <a:p>
              <a:pPr marL="0" lvl="0" indent="0" algn="l">
                <a:lnSpc>
                  <a:spcPts val="3500"/>
                </a:lnSpc>
                <a:spcBef>
                  <a:spcPct val="0"/>
                </a:spcBef>
              </a:pPr>
              <a:r>
                <a:rPr lang="en-US" sz="2500" b="1">
                  <a:solidFill>
                    <a:srgbClr val="000000"/>
                  </a:solidFill>
                  <a:latin typeface="Montserrat Bold"/>
                  <a:ea typeface="Montserrat Bold"/>
                  <a:cs typeface="Montserrat Bold"/>
                  <a:sym typeface="Montserrat Bold"/>
                </a:rPr>
                <a:t>Work together and learn as a team</a:t>
              </a:r>
            </a:p>
          </p:txBody>
        </p:sp>
      </p:grpSp>
      <p:grpSp>
        <p:nvGrpSpPr>
          <p:cNvPr id="11" name="Group 11"/>
          <p:cNvGrpSpPr/>
          <p:nvPr/>
        </p:nvGrpSpPr>
        <p:grpSpPr>
          <a:xfrm>
            <a:off x="7111927" y="3710618"/>
            <a:ext cx="6941684" cy="529127"/>
            <a:chOff x="0" y="0"/>
            <a:chExt cx="2941447" cy="224211"/>
          </a:xfrm>
        </p:grpSpPr>
        <p:sp>
          <p:nvSpPr>
            <p:cNvPr id="12" name="Freeform 12"/>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3" name="TextBox 13"/>
            <p:cNvSpPr txBox="1"/>
            <p:nvPr/>
          </p:nvSpPr>
          <p:spPr>
            <a:xfrm>
              <a:off x="0" y="-38100"/>
              <a:ext cx="2941447" cy="262311"/>
            </a:xfrm>
            <a:prstGeom prst="rect">
              <a:avLst/>
            </a:prstGeom>
          </p:spPr>
          <p:txBody>
            <a:bodyPr lIns="0" tIns="0" rIns="0" bIns="0" rtlCol="0" anchor="ctr"/>
            <a:lstStyle/>
            <a:p>
              <a:pPr marL="0" lvl="0" indent="0" algn="l">
                <a:lnSpc>
                  <a:spcPts val="3499"/>
                </a:lnSpc>
                <a:spcBef>
                  <a:spcPct val="0"/>
                </a:spcBef>
              </a:pPr>
              <a:r>
                <a:rPr lang="en-US" sz="2499" b="1">
                  <a:solidFill>
                    <a:srgbClr val="000000"/>
                  </a:solidFill>
                  <a:latin typeface="Montserrat Bold"/>
                  <a:ea typeface="Montserrat Bold"/>
                  <a:cs typeface="Montserrat Bold"/>
                  <a:sym typeface="Montserrat Bold"/>
                </a:rPr>
                <a:t>C</a:t>
              </a:r>
              <a:r>
                <a:rPr lang="en-US" sz="2499" b="1" u="none" strike="noStrike">
                  <a:solidFill>
                    <a:srgbClr val="000000"/>
                  </a:solidFill>
                  <a:latin typeface="Montserrat Bold"/>
                  <a:ea typeface="Montserrat Bold"/>
                  <a:cs typeface="Montserrat Bold"/>
                  <a:sym typeface="Montserrat Bold"/>
                </a:rPr>
                <a:t>reate something user-friendly</a:t>
              </a:r>
            </a:p>
          </p:txBody>
        </p:sp>
      </p:grpSp>
      <p:sp>
        <p:nvSpPr>
          <p:cNvPr id="14" name="Freeform 14"/>
          <p:cNvSpPr/>
          <p:nvPr/>
        </p:nvSpPr>
        <p:spPr>
          <a:xfrm>
            <a:off x="15585045" y="4513977"/>
            <a:ext cx="1072677" cy="1356258"/>
          </a:xfrm>
          <a:custGeom>
            <a:avLst/>
            <a:gdLst/>
            <a:ahLst/>
            <a:cxnLst/>
            <a:rect l="l" t="t" r="r" b="b"/>
            <a:pathLst>
              <a:path w="1072677" h="1356258">
                <a:moveTo>
                  <a:pt x="0" y="0"/>
                </a:moveTo>
                <a:lnTo>
                  <a:pt x="1072677" y="0"/>
                </a:lnTo>
                <a:lnTo>
                  <a:pt x="1072677" y="1356258"/>
                </a:lnTo>
                <a:lnTo>
                  <a:pt x="0" y="135625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5" name="Freeform 15"/>
          <p:cNvSpPr/>
          <p:nvPr/>
        </p:nvSpPr>
        <p:spPr>
          <a:xfrm>
            <a:off x="-643692" y="6676386"/>
            <a:ext cx="6956553" cy="3913061"/>
          </a:xfrm>
          <a:custGeom>
            <a:avLst/>
            <a:gdLst/>
            <a:ahLst/>
            <a:cxnLst/>
            <a:rect l="l" t="t" r="r" b="b"/>
            <a:pathLst>
              <a:path w="6956553" h="3913061">
                <a:moveTo>
                  <a:pt x="0" y="0"/>
                </a:moveTo>
                <a:lnTo>
                  <a:pt x="6956553" y="0"/>
                </a:lnTo>
                <a:lnTo>
                  <a:pt x="6956553" y="3913061"/>
                </a:lnTo>
                <a:lnTo>
                  <a:pt x="0" y="3913061"/>
                </a:lnTo>
                <a:lnTo>
                  <a:pt x="0" y="0"/>
                </a:lnTo>
                <a:close/>
              </a:path>
            </a:pathLst>
          </a:custGeom>
          <a:blipFill>
            <a:blip r:embed="rId10"/>
            <a:stretch>
              <a:fillRect l="-31227" r="-31227"/>
            </a:stretch>
          </a:blipFill>
        </p:spPr>
      </p:sp>
      <p:sp>
        <p:nvSpPr>
          <p:cNvPr id="16" name="TextBox 16"/>
          <p:cNvSpPr txBox="1"/>
          <p:nvPr/>
        </p:nvSpPr>
        <p:spPr>
          <a:xfrm>
            <a:off x="7390681" y="471892"/>
            <a:ext cx="8194363" cy="1113616"/>
          </a:xfrm>
          <a:prstGeom prst="rect">
            <a:avLst/>
          </a:prstGeom>
        </p:spPr>
        <p:txBody>
          <a:bodyPr lIns="0" tIns="0" rIns="0" bIns="0" rtlCol="0" anchor="t">
            <a:spAutoFit/>
          </a:bodyPr>
          <a:lstStyle/>
          <a:p>
            <a:pPr algn="l">
              <a:lnSpc>
                <a:spcPts val="8841"/>
              </a:lnSpc>
            </a:pPr>
            <a:r>
              <a:rPr lang="en-US" sz="7368" b="1">
                <a:solidFill>
                  <a:srgbClr val="101010"/>
                </a:solidFill>
                <a:latin typeface="Montserrat Bold"/>
                <a:ea typeface="Montserrat Bold"/>
                <a:cs typeface="Montserrat Bold"/>
                <a:sym typeface="Montserrat Bold"/>
              </a:rPr>
              <a:t>GOALS</a:t>
            </a:r>
          </a:p>
        </p:txBody>
      </p:sp>
      <p:sp>
        <p:nvSpPr>
          <p:cNvPr id="17" name="TextBox 17"/>
          <p:cNvSpPr txBox="1"/>
          <p:nvPr/>
        </p:nvSpPr>
        <p:spPr>
          <a:xfrm>
            <a:off x="7111927" y="2799518"/>
            <a:ext cx="6941684" cy="533400"/>
          </a:xfrm>
          <a:prstGeom prst="rect">
            <a:avLst/>
          </a:prstGeom>
        </p:spPr>
        <p:txBody>
          <a:bodyPr lIns="0" tIns="0" rIns="0" bIns="0" rtlCol="0" anchor="t">
            <a:spAutoFit/>
          </a:bodyPr>
          <a:lstStyle/>
          <a:p>
            <a:pPr marL="0" lvl="0" indent="0" algn="l">
              <a:lnSpc>
                <a:spcPts val="2100"/>
              </a:lnSpc>
              <a:spcBef>
                <a:spcPct val="0"/>
              </a:spcBef>
            </a:pPr>
            <a:r>
              <a:rPr lang="en-US" sz="1500">
                <a:solidFill>
                  <a:srgbClr val="101010"/>
                </a:solidFill>
                <a:latin typeface="Montserrat"/>
                <a:ea typeface="Montserrat"/>
                <a:cs typeface="Montserrat"/>
                <a:sym typeface="Montserrat"/>
              </a:rPr>
              <a:t>H</a:t>
            </a:r>
            <a:r>
              <a:rPr lang="en-US" sz="1500" u="none" strike="noStrike">
                <a:solidFill>
                  <a:srgbClr val="101010"/>
                </a:solidFill>
                <a:latin typeface="Montserrat"/>
                <a:ea typeface="Montserrat"/>
                <a:cs typeface="Montserrat"/>
                <a:sym typeface="Montserrat"/>
              </a:rPr>
              <a:t>elp users get clearer, more accurate, and safer responses from AI by refining their prompts.</a:t>
            </a:r>
          </a:p>
        </p:txBody>
      </p:sp>
      <p:sp>
        <p:nvSpPr>
          <p:cNvPr id="18" name="TextBox 18"/>
          <p:cNvSpPr txBox="1"/>
          <p:nvPr/>
        </p:nvSpPr>
        <p:spPr>
          <a:xfrm>
            <a:off x="7111927" y="4343400"/>
            <a:ext cx="6941684" cy="533400"/>
          </a:xfrm>
          <a:prstGeom prst="rect">
            <a:avLst/>
          </a:prstGeom>
        </p:spPr>
        <p:txBody>
          <a:bodyPr lIns="0" tIns="0" rIns="0" bIns="0" rtlCol="0" anchor="t">
            <a:spAutoFit/>
          </a:bodyPr>
          <a:lstStyle/>
          <a:p>
            <a:pPr marL="0" lvl="0" indent="0" algn="l">
              <a:lnSpc>
                <a:spcPts val="2100"/>
              </a:lnSpc>
              <a:spcBef>
                <a:spcPct val="0"/>
              </a:spcBef>
            </a:pPr>
            <a:r>
              <a:rPr lang="en-US" sz="1500" u="none" strike="noStrike">
                <a:solidFill>
                  <a:srgbClr val="101010"/>
                </a:solidFill>
                <a:latin typeface="Montserrat"/>
                <a:ea typeface="Montserrat"/>
                <a:cs typeface="Montserrat"/>
                <a:sym typeface="Montserrat"/>
              </a:rPr>
              <a:t> Develop a tool that is easy to use and integrates seamlessly into existing AI workflows.</a:t>
            </a:r>
          </a:p>
        </p:txBody>
      </p:sp>
      <p:sp>
        <p:nvSpPr>
          <p:cNvPr id="19" name="TextBox 19"/>
          <p:cNvSpPr txBox="1"/>
          <p:nvPr/>
        </p:nvSpPr>
        <p:spPr>
          <a:xfrm>
            <a:off x="7111927" y="9047593"/>
            <a:ext cx="6941684" cy="800100"/>
          </a:xfrm>
          <a:prstGeom prst="rect">
            <a:avLst/>
          </a:prstGeom>
        </p:spPr>
        <p:txBody>
          <a:bodyPr lIns="0" tIns="0" rIns="0" bIns="0" rtlCol="0" anchor="t">
            <a:spAutoFit/>
          </a:bodyPr>
          <a:lstStyle/>
          <a:p>
            <a:pPr marL="0" lvl="0" indent="0" algn="l">
              <a:lnSpc>
                <a:spcPts val="2100"/>
              </a:lnSpc>
              <a:spcBef>
                <a:spcPct val="0"/>
              </a:spcBef>
            </a:pPr>
            <a:r>
              <a:rPr lang="en-US" sz="1500">
                <a:solidFill>
                  <a:srgbClr val="101010"/>
                </a:solidFill>
                <a:latin typeface="Montserrat"/>
                <a:ea typeface="Montserrat"/>
                <a:cs typeface="Montserrat"/>
                <a:sym typeface="Montserrat"/>
              </a:rPr>
              <a:t>impr</a:t>
            </a:r>
            <a:r>
              <a:rPr lang="en-US" sz="1500" u="none" strike="noStrike">
                <a:solidFill>
                  <a:srgbClr val="101010"/>
                </a:solidFill>
                <a:latin typeface="Montserrat"/>
                <a:ea typeface="Montserrat"/>
                <a:cs typeface="Montserrat"/>
                <a:sym typeface="Montserrat"/>
              </a:rPr>
              <a:t>ove their skills, whether in AI, coding, UX, or ethical AI practices.Ensure smooth collaboration between developers, designers, and AI specialists to build a well-rounded solution</a:t>
            </a:r>
          </a:p>
        </p:txBody>
      </p:sp>
      <p:grpSp>
        <p:nvGrpSpPr>
          <p:cNvPr id="20" name="Group 20"/>
          <p:cNvGrpSpPr/>
          <p:nvPr/>
        </p:nvGrpSpPr>
        <p:grpSpPr>
          <a:xfrm>
            <a:off x="7111927" y="5143500"/>
            <a:ext cx="6941684" cy="529127"/>
            <a:chOff x="0" y="0"/>
            <a:chExt cx="2941447" cy="224211"/>
          </a:xfrm>
        </p:grpSpPr>
        <p:sp>
          <p:nvSpPr>
            <p:cNvPr id="21" name="Freeform 21"/>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22" name="TextBox 22"/>
            <p:cNvSpPr txBox="1"/>
            <p:nvPr/>
          </p:nvSpPr>
          <p:spPr>
            <a:xfrm>
              <a:off x="0" y="-47625"/>
              <a:ext cx="2941447" cy="271836"/>
            </a:xfrm>
            <a:prstGeom prst="rect">
              <a:avLst/>
            </a:prstGeom>
          </p:spPr>
          <p:txBody>
            <a:bodyPr lIns="0" tIns="0" rIns="0" bIns="0" rtlCol="0" anchor="ctr"/>
            <a:lstStyle/>
            <a:p>
              <a:pPr marL="0" lvl="0" indent="0" algn="l">
                <a:lnSpc>
                  <a:spcPts val="3500"/>
                </a:lnSpc>
                <a:spcBef>
                  <a:spcPct val="0"/>
                </a:spcBef>
              </a:pPr>
              <a:r>
                <a:rPr lang="en-US" sz="2500" b="1">
                  <a:solidFill>
                    <a:srgbClr val="000000"/>
                  </a:solidFill>
                  <a:latin typeface="Montserrat Bold"/>
                  <a:ea typeface="Montserrat Bold"/>
                  <a:cs typeface="Montserrat Bold"/>
                  <a:sym typeface="Montserrat Bold"/>
                </a:rPr>
                <a:t>Promote responsible AI use</a:t>
              </a:r>
            </a:p>
          </p:txBody>
        </p:sp>
      </p:grpSp>
      <p:sp>
        <p:nvSpPr>
          <p:cNvPr id="23" name="TextBox 23"/>
          <p:cNvSpPr txBox="1"/>
          <p:nvPr/>
        </p:nvSpPr>
        <p:spPr>
          <a:xfrm>
            <a:off x="7111927" y="5901227"/>
            <a:ext cx="6941684" cy="533400"/>
          </a:xfrm>
          <a:prstGeom prst="rect">
            <a:avLst/>
          </a:prstGeom>
        </p:spPr>
        <p:txBody>
          <a:bodyPr lIns="0" tIns="0" rIns="0" bIns="0" rtlCol="0" anchor="t">
            <a:spAutoFit/>
          </a:bodyPr>
          <a:lstStyle/>
          <a:p>
            <a:pPr marL="0" lvl="0" indent="0" algn="l">
              <a:lnSpc>
                <a:spcPts val="2100"/>
              </a:lnSpc>
              <a:spcBef>
                <a:spcPct val="0"/>
              </a:spcBef>
            </a:pPr>
            <a:r>
              <a:rPr lang="en-US" sz="1500" u="none" strike="noStrike">
                <a:solidFill>
                  <a:srgbClr val="101010"/>
                </a:solidFill>
                <a:latin typeface="Montserrat"/>
                <a:ea typeface="Montserrat"/>
                <a:cs typeface="Montserrat"/>
                <a:sym typeface="Montserrat"/>
              </a:rPr>
              <a:t> Ensure prompts are ethical, avoiding harmful or biased content while maintaining fairness.</a:t>
            </a:r>
          </a:p>
        </p:txBody>
      </p:sp>
      <p:grpSp>
        <p:nvGrpSpPr>
          <p:cNvPr id="24" name="Group 24"/>
          <p:cNvGrpSpPr/>
          <p:nvPr/>
        </p:nvGrpSpPr>
        <p:grpSpPr>
          <a:xfrm>
            <a:off x="7111927" y="6732039"/>
            <a:ext cx="6941684" cy="529127"/>
            <a:chOff x="0" y="0"/>
            <a:chExt cx="2941447" cy="224211"/>
          </a:xfrm>
        </p:grpSpPr>
        <p:sp>
          <p:nvSpPr>
            <p:cNvPr id="25" name="Freeform 25"/>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26" name="TextBox 26"/>
            <p:cNvSpPr txBox="1"/>
            <p:nvPr/>
          </p:nvSpPr>
          <p:spPr>
            <a:xfrm>
              <a:off x="0" y="-47625"/>
              <a:ext cx="2941447" cy="271836"/>
            </a:xfrm>
            <a:prstGeom prst="rect">
              <a:avLst/>
            </a:prstGeom>
          </p:spPr>
          <p:txBody>
            <a:bodyPr lIns="0" tIns="0" rIns="0" bIns="0" rtlCol="0" anchor="ctr"/>
            <a:lstStyle/>
            <a:p>
              <a:pPr marL="0" lvl="0" indent="0" algn="l">
                <a:lnSpc>
                  <a:spcPts val="3500"/>
                </a:lnSpc>
                <a:spcBef>
                  <a:spcPct val="0"/>
                </a:spcBef>
              </a:pPr>
              <a:r>
                <a:rPr lang="en-US" sz="2500" b="1">
                  <a:solidFill>
                    <a:srgbClr val="000000"/>
                  </a:solidFill>
                  <a:latin typeface="Montserrat Bold"/>
                  <a:ea typeface="Montserrat Bold"/>
                  <a:cs typeface="Montserrat Bold"/>
                  <a:sym typeface="Montserrat Bold"/>
                </a:rPr>
                <a:t>Keep improving over time</a:t>
              </a:r>
            </a:p>
          </p:txBody>
        </p:sp>
      </p:grpSp>
      <p:sp>
        <p:nvSpPr>
          <p:cNvPr id="27" name="TextBox 27"/>
          <p:cNvSpPr txBox="1"/>
          <p:nvPr/>
        </p:nvSpPr>
        <p:spPr>
          <a:xfrm>
            <a:off x="7111927" y="7365941"/>
            <a:ext cx="6941684" cy="533400"/>
          </a:xfrm>
          <a:prstGeom prst="rect">
            <a:avLst/>
          </a:prstGeom>
        </p:spPr>
        <p:txBody>
          <a:bodyPr lIns="0" tIns="0" rIns="0" bIns="0" rtlCol="0" anchor="t">
            <a:spAutoFit/>
          </a:bodyPr>
          <a:lstStyle/>
          <a:p>
            <a:pPr marL="0" lvl="0" indent="0" algn="l">
              <a:lnSpc>
                <a:spcPts val="2100"/>
              </a:lnSpc>
              <a:spcBef>
                <a:spcPct val="0"/>
              </a:spcBef>
            </a:pPr>
            <a:r>
              <a:rPr lang="en-US" sz="1500">
                <a:solidFill>
                  <a:srgbClr val="101010"/>
                </a:solidFill>
                <a:latin typeface="Montserrat"/>
                <a:ea typeface="Montserrat"/>
                <a:cs typeface="Montserrat"/>
                <a:sym typeface="Montserrat"/>
              </a:rPr>
              <a:t>Imp</a:t>
            </a:r>
            <a:r>
              <a:rPr lang="en-US" sz="1500" u="none" strike="noStrike">
                <a:solidFill>
                  <a:srgbClr val="101010"/>
                </a:solidFill>
                <a:latin typeface="Montserrat"/>
                <a:ea typeface="Montserrat"/>
                <a:cs typeface="Montserrat"/>
                <a:sym typeface="Montserrat"/>
              </a:rPr>
              <a:t>lement a way for the system to learn from new data and get better at optimizing prompts.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923733" y="297846"/>
          <a:ext cx="16075232" cy="11947353"/>
        </p:xfrm>
        <a:graphic>
          <a:graphicData uri="http://schemas.openxmlformats.org/drawingml/2006/table">
            <a:tbl>
              <a:tblPr/>
              <a:tblGrid>
                <a:gridCol w="5370358">
                  <a:extLst>
                    <a:ext uri="{9D8B030D-6E8A-4147-A177-3AD203B41FA5}">
                      <a16:colId xmlns:a16="http://schemas.microsoft.com/office/drawing/2014/main" val="20000"/>
                    </a:ext>
                  </a:extLst>
                </a:gridCol>
                <a:gridCol w="10704874">
                  <a:extLst>
                    <a:ext uri="{9D8B030D-6E8A-4147-A177-3AD203B41FA5}">
                      <a16:colId xmlns:a16="http://schemas.microsoft.com/office/drawing/2014/main" val="20001"/>
                    </a:ext>
                  </a:extLst>
                </a:gridCol>
              </a:tblGrid>
              <a:tr h="1104335">
                <a:tc>
                  <a:txBody>
                    <a:bodyPr/>
                    <a:lstStyle/>
                    <a:p>
                      <a:pPr algn="ctr">
                        <a:lnSpc>
                          <a:spcPts val="4199"/>
                        </a:lnSpc>
                        <a:defRPr/>
                      </a:pPr>
                      <a:r>
                        <a:rPr lang="en-US" sz="2999" b="1">
                          <a:solidFill>
                            <a:srgbClr val="000000"/>
                          </a:solidFill>
                          <a:latin typeface="Montserrat Bold"/>
                          <a:ea typeface="Montserrat Bold"/>
                          <a:cs typeface="Montserrat Bold"/>
                          <a:sym typeface="Montserrat Bold"/>
                        </a:rPr>
                        <a:t>Objective</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tcPr>
                </a:tc>
                <a:tc>
                  <a:txBody>
                    <a:bodyPr/>
                    <a:lstStyle/>
                    <a:p>
                      <a:pPr algn="ctr">
                        <a:lnSpc>
                          <a:spcPts val="4199"/>
                        </a:lnSpc>
                        <a:defRPr/>
                      </a:pPr>
                      <a:r>
                        <a:rPr lang="en-US" sz="2999" b="1">
                          <a:solidFill>
                            <a:srgbClr val="000000"/>
                          </a:solidFill>
                          <a:latin typeface="Montserrat Bold"/>
                          <a:ea typeface="Montserrat Bold"/>
                          <a:cs typeface="Montserrat Bold"/>
                          <a:sym typeface="Montserrat Bold"/>
                        </a:rPr>
                        <a:t>Description</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tcPr>
                </a:tc>
                <a:extLst>
                  <a:ext uri="{0D108BD9-81ED-4DB2-BD59-A6C34878D82A}">
                    <a16:rowId xmlns:a16="http://schemas.microsoft.com/office/drawing/2014/main" val="10000"/>
                  </a:ext>
                </a:extLst>
              </a:tr>
              <a:tr h="1309665">
                <a:tc>
                  <a:txBody>
                    <a:bodyPr/>
                    <a:lstStyle/>
                    <a:p>
                      <a:pPr algn="ctr">
                        <a:lnSpc>
                          <a:spcPts val="2800"/>
                        </a:lnSpc>
                        <a:defRPr/>
                      </a:pPr>
                      <a:r>
                        <a:rPr lang="en-US" sz="2000">
                          <a:solidFill>
                            <a:srgbClr val="000000"/>
                          </a:solidFill>
                          <a:latin typeface="Montserrat"/>
                          <a:ea typeface="Montserrat"/>
                          <a:cs typeface="Montserrat"/>
                          <a:sym typeface="Montserrat"/>
                        </a:rPr>
                        <a:t>Ensure Prompt Accuracy &amp; Clarity</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239"/>
                        </a:lnSpc>
                        <a:defRPr/>
                      </a:pPr>
                      <a:r>
                        <a:rPr lang="en-US" sz="1599">
                          <a:solidFill>
                            <a:srgbClr val="000000"/>
                          </a:solidFill>
                          <a:latin typeface="Montserrat"/>
                          <a:ea typeface="Montserrat"/>
                          <a:cs typeface="Montserrat"/>
                          <a:sym typeface="Montserrat"/>
                        </a:rPr>
                        <a:t>Detect and correct grammatical errors, ambiguous phrases, and incomplete queries to improve prompt quality. Provide optimized suggestions for clearer, more precise prompts.</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404543">
                <a:tc>
                  <a:txBody>
                    <a:bodyPr/>
                    <a:lstStyle/>
                    <a:p>
                      <a:pPr algn="ctr">
                        <a:lnSpc>
                          <a:spcPts val="2800"/>
                        </a:lnSpc>
                        <a:defRPr/>
                      </a:pPr>
                      <a:r>
                        <a:rPr lang="en-US" sz="2000">
                          <a:solidFill>
                            <a:srgbClr val="000000"/>
                          </a:solidFill>
                          <a:latin typeface="Montserrat"/>
                          <a:ea typeface="Montserrat"/>
                          <a:cs typeface="Montserrat"/>
                          <a:sym typeface="Montserrat"/>
                        </a:rPr>
                        <a:t>Enhance AI Safety &amp; Ethical Compliance</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239"/>
                        </a:lnSpc>
                        <a:defRPr/>
                      </a:pPr>
                      <a:r>
                        <a:rPr lang="en-US" sz="1599">
                          <a:solidFill>
                            <a:srgbClr val="000000"/>
                          </a:solidFill>
                          <a:latin typeface="Montserrat"/>
                          <a:ea typeface="Montserrat"/>
                          <a:cs typeface="Montserrat"/>
                          <a:sym typeface="Montserrat"/>
                        </a:rPr>
                        <a:t>Identify and filter out harmful content . Detect and mask sensitive information.  Provide ethical alternatives to inappropriate prompts to promote responsible AI use. Display warnings when prompts exceed a harmful content threshold.</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275882">
                <a:tc>
                  <a:txBody>
                    <a:bodyPr/>
                    <a:lstStyle/>
                    <a:p>
                      <a:pPr algn="ctr">
                        <a:lnSpc>
                          <a:spcPts val="2800"/>
                        </a:lnSpc>
                        <a:defRPr/>
                      </a:pPr>
                      <a:r>
                        <a:rPr lang="en-US" sz="2000">
                          <a:solidFill>
                            <a:srgbClr val="000000"/>
                          </a:solidFill>
                          <a:latin typeface="Montserrat"/>
                          <a:ea typeface="Montserrat"/>
                          <a:cs typeface="Montserrat"/>
                          <a:sym typeface="Montserrat"/>
                        </a:rPr>
                        <a:t>Optimize</a:t>
                      </a:r>
                      <a:endParaRPr lang="en-US" sz="1100"/>
                    </a:p>
                    <a:p>
                      <a:pPr algn="ctr">
                        <a:lnSpc>
                          <a:spcPts val="2800"/>
                        </a:lnSpc>
                      </a:pPr>
                      <a:r>
                        <a:rPr lang="en-US" sz="2000">
                          <a:solidFill>
                            <a:srgbClr val="000000"/>
                          </a:solidFill>
                          <a:latin typeface="Montserrat"/>
                          <a:ea typeface="Montserrat"/>
                          <a:cs typeface="Montserrat"/>
                          <a:sym typeface="Montserrat"/>
                        </a:rPr>
                        <a:t>  Prompts for Better AI Performance</a:t>
                      </a:r>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239"/>
                        </a:lnSpc>
                        <a:defRPr/>
                      </a:pPr>
                      <a:r>
                        <a:rPr lang="en-US" sz="1599">
                          <a:solidFill>
                            <a:srgbClr val="000000"/>
                          </a:solidFill>
                          <a:latin typeface="Montserrat"/>
                          <a:ea typeface="Montserrat"/>
                          <a:cs typeface="Montserrat"/>
                          <a:sym typeface="Montserrat"/>
                        </a:rPr>
                        <a:t>Refine prompts using domain-specific templates for more relevant and effective AI-generated responses. Allow users to add context to avoid misinterpretation and ambiguity.</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1672585">
                <a:tc>
                  <a:txBody>
                    <a:bodyPr/>
                    <a:lstStyle/>
                    <a:p>
                      <a:pPr algn="ctr">
                        <a:lnSpc>
                          <a:spcPts val="2800"/>
                        </a:lnSpc>
                        <a:defRPr/>
                      </a:pPr>
                      <a:r>
                        <a:rPr lang="en-US" sz="2000">
                          <a:solidFill>
                            <a:srgbClr val="000000"/>
                          </a:solidFill>
                          <a:latin typeface="Montserrat"/>
                          <a:ea typeface="Montserrat"/>
                          <a:cs typeface="Montserrat"/>
                          <a:sym typeface="Montserrat"/>
                        </a:rPr>
                        <a:t>Enable</a:t>
                      </a:r>
                      <a:endParaRPr lang="en-US" sz="1100"/>
                    </a:p>
                    <a:p>
                      <a:pPr algn="ctr">
                        <a:lnSpc>
                          <a:spcPts val="2800"/>
                        </a:lnSpc>
                      </a:pPr>
                      <a:r>
                        <a:rPr lang="en-US" sz="2000">
                          <a:solidFill>
                            <a:srgbClr val="000000"/>
                          </a:solidFill>
                          <a:latin typeface="Montserrat"/>
                          <a:ea typeface="Montserrat"/>
                          <a:cs typeface="Montserrat"/>
                          <a:sym typeface="Montserrat"/>
                        </a:rPr>
                        <a:t>  Monitoring &amp; Data Storage for Insights</a:t>
                      </a:r>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239"/>
                        </a:lnSpc>
                        <a:defRPr/>
                      </a:pPr>
                      <a:r>
                        <a:rPr lang="en-US" sz="1599">
                          <a:solidFill>
                            <a:srgbClr val="000000"/>
                          </a:solidFill>
                          <a:latin typeface="Montserrat"/>
                          <a:ea typeface="Montserrat"/>
                          <a:cs typeface="Montserrat"/>
                          <a:sym typeface="Montserrat"/>
                        </a:rPr>
                        <a:t>Track key metrics (e.g., total prompts processed, flagged harmful content, detected (PII). Store analyses and metrics in a database for auditing, refinement, and compliance reporting.</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1689959">
                <a:tc>
                  <a:txBody>
                    <a:bodyPr/>
                    <a:lstStyle/>
                    <a:p>
                      <a:pPr algn="ctr">
                        <a:lnSpc>
                          <a:spcPts val="2800"/>
                        </a:lnSpc>
                        <a:defRPr/>
                      </a:pPr>
                      <a:r>
                        <a:rPr lang="en-US" sz="2000">
                          <a:solidFill>
                            <a:srgbClr val="000000"/>
                          </a:solidFill>
                          <a:latin typeface="Montserrat"/>
                          <a:ea typeface="Montserrat"/>
                          <a:cs typeface="Montserrat"/>
                          <a:sym typeface="Montserrat"/>
                        </a:rPr>
                        <a:t>Seamless</a:t>
                      </a:r>
                      <a:endParaRPr lang="en-US" sz="1100"/>
                    </a:p>
                    <a:p>
                      <a:pPr algn="ctr">
                        <a:lnSpc>
                          <a:spcPts val="2800"/>
                        </a:lnSpc>
                      </a:pPr>
                      <a:r>
                        <a:rPr lang="en-US" sz="2000">
                          <a:solidFill>
                            <a:srgbClr val="000000"/>
                          </a:solidFill>
                          <a:latin typeface="Montserrat"/>
                          <a:ea typeface="Montserrat"/>
                          <a:cs typeface="Montserrat"/>
                          <a:sym typeface="Montserrat"/>
                        </a:rPr>
                        <a:t>  Integration &amp; Scalability</a:t>
                      </a:r>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447"/>
                        </a:lnSpc>
                        <a:defRPr/>
                      </a:pPr>
                      <a:r>
                        <a:rPr lang="en-US" sz="1599">
                          <a:solidFill>
                            <a:srgbClr val="000000"/>
                          </a:solidFill>
                          <a:latin typeface="Montserrat"/>
                          <a:ea typeface="Montserrat"/>
                          <a:cs typeface="Montserrat"/>
                          <a:sym typeface="Montserrat"/>
                        </a:rPr>
                        <a:t>Ensure scalability to handle a high volume of prompt validation requests. Develop an API or user interface for real-time interaction. Integrate with existing AI workflows to validate and optimize prompts before execution.</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1275882">
                <a:tc>
                  <a:txBody>
                    <a:bodyPr/>
                    <a:lstStyle/>
                    <a:p>
                      <a:pPr algn="ctr">
                        <a:lnSpc>
                          <a:spcPts val="2800"/>
                        </a:lnSpc>
                        <a:defRPr/>
                      </a:pPr>
                      <a:r>
                        <a:rPr lang="en-US" sz="2000">
                          <a:solidFill>
                            <a:srgbClr val="000000"/>
                          </a:solidFill>
                          <a:latin typeface="Montserrat"/>
                          <a:ea typeface="Montserrat"/>
                          <a:cs typeface="Montserrat"/>
                          <a:sym typeface="Montserrat"/>
                        </a:rPr>
                        <a:t>User Feedback &amp; Refinement</a:t>
                      </a:r>
                      <a:endParaRPr lang="en-US" sz="1100"/>
                    </a:p>
                    <a:p>
                      <a:pPr algn="ctr">
                        <a:lnSpc>
                          <a:spcPts val="2800"/>
                        </a:lnSpc>
                      </a:pP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just">
                        <a:lnSpc>
                          <a:spcPts val="2447"/>
                        </a:lnSpc>
                        <a:defRPr/>
                      </a:pPr>
                      <a:r>
                        <a:rPr lang="en-US" sz="1599">
                          <a:solidFill>
                            <a:srgbClr val="000000"/>
                          </a:solidFill>
                          <a:latin typeface="Montserrat"/>
                          <a:ea typeface="Montserrat"/>
                          <a:cs typeface="Montserrat"/>
                          <a:sym typeface="Montserrat"/>
                        </a:rPr>
                        <a:t>Implement a feedback loop where users can review suggested optimizations and refine them further. Improve adaptability based on user interactions.</a:t>
                      </a: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214503">
                <a:tc>
                  <a:txBody>
                    <a:bodyPr/>
                    <a:lstStyle/>
                    <a:p>
                      <a:pPr algn="ctr">
                        <a:lnSpc>
                          <a:spcPts val="2800"/>
                        </a:lnSpc>
                        <a:defRPr/>
                      </a:pPr>
                      <a:r>
                        <a:rPr lang="en-US" sz="2000">
                          <a:solidFill>
                            <a:srgbClr val="000000"/>
                          </a:solidFill>
                          <a:latin typeface="Montserrat"/>
                          <a:ea typeface="Montserrat"/>
                          <a:cs typeface="Montserrat"/>
                          <a:sym typeface="Montserrat"/>
                        </a:rPr>
                        <a:t>User</a:t>
                      </a:r>
                      <a:endParaRPr lang="en-US" sz="1100"/>
                    </a:p>
                    <a:p>
                      <a:pPr algn="ctr">
                        <a:lnSpc>
                          <a:spcPts val="2800"/>
                        </a:lnSpc>
                      </a:pPr>
                      <a:r>
                        <a:rPr lang="en-US" sz="2000">
                          <a:solidFill>
                            <a:srgbClr val="000000"/>
                          </a:solidFill>
                          <a:latin typeface="Montserrat"/>
                          <a:ea typeface="Montserrat"/>
                          <a:cs typeface="Montserrat"/>
                          <a:sym typeface="Montserrat"/>
                        </a:rPr>
                        <a:t>  Feedback &amp; Refinement</a:t>
                      </a:r>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tc>
                  <a:txBody>
                    <a:bodyPr/>
                    <a:lstStyle/>
                    <a:p>
                      <a:pPr algn="ctr">
                        <a:lnSpc>
                          <a:spcPts val="2100"/>
                        </a:lnSpc>
                        <a:defRPr/>
                      </a:pPr>
                      <a:endParaRPr lang="en-US" sz="1100"/>
                    </a:p>
                  </a:txBody>
                  <a:tcPr marL="190500" marR="190500" marT="190500" marB="190500" anchor="ctr">
                    <a:lnL w="0" cap="flat" cmpd="sng" algn="ctr">
                      <a:solidFill>
                        <a:srgbClr val="BB99FF"/>
                      </a:solidFill>
                      <a:prstDash val="solid"/>
                      <a:round/>
                      <a:headEnd type="none" w="med" len="med"/>
                      <a:tailEnd type="none" w="med" len="med"/>
                    </a:lnL>
                    <a:lnR w="0" cap="flat" cmpd="sng" algn="ctr">
                      <a:solidFill>
                        <a:srgbClr val="BB99FF"/>
                      </a:solidFill>
                      <a:prstDash val="solid"/>
                      <a:round/>
                      <a:headEnd type="none" w="med" len="med"/>
                      <a:tailEnd type="none" w="med" len="med"/>
                    </a:lnR>
                    <a:lnT w="0" cap="flat" cmpd="sng" algn="ctr">
                      <a:solidFill>
                        <a:srgbClr val="BB99FF"/>
                      </a:solidFill>
                      <a:prstDash val="solid"/>
                      <a:round/>
                      <a:headEnd type="none" w="med" len="med"/>
                      <a:tailEnd type="none" w="med" len="med"/>
                    </a:lnT>
                    <a:lnB w="0" cap="flat" cmpd="sng" algn="ctr">
                      <a:solidFill>
                        <a:srgbClr val="BB99FF"/>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7536833">
            <a:off x="-3731099" y="365154"/>
            <a:ext cx="9627545" cy="5404561"/>
          </a:xfrm>
          <a:custGeom>
            <a:avLst/>
            <a:gdLst/>
            <a:ahLst/>
            <a:cxnLst/>
            <a:rect l="l" t="t" r="r" b="b"/>
            <a:pathLst>
              <a:path w="9627545" h="5404561">
                <a:moveTo>
                  <a:pt x="0" y="0"/>
                </a:moveTo>
                <a:lnTo>
                  <a:pt x="9627545" y="0"/>
                </a:lnTo>
                <a:lnTo>
                  <a:pt x="9627545" y="5404561"/>
                </a:lnTo>
                <a:lnTo>
                  <a:pt x="0" y="5404561"/>
                </a:lnTo>
                <a:lnTo>
                  <a:pt x="0" y="0"/>
                </a:lnTo>
                <a:close/>
              </a:path>
            </a:pathLst>
          </a:custGeom>
          <a:blipFill>
            <a:blip r:embed="rId3"/>
            <a:stretch>
              <a:fillRect b="-78583"/>
            </a:stretch>
          </a:blipFill>
          <a:ln cap="sq">
            <a:noFill/>
            <a:prstDash val="solid"/>
            <a:miter/>
          </a:ln>
        </p:spPr>
      </p:sp>
      <p:grpSp>
        <p:nvGrpSpPr>
          <p:cNvPr id="3" name="Group 3"/>
          <p:cNvGrpSpPr/>
          <p:nvPr/>
        </p:nvGrpSpPr>
        <p:grpSpPr>
          <a:xfrm>
            <a:off x="6661502" y="2785761"/>
            <a:ext cx="7520512" cy="580275"/>
            <a:chOff x="0" y="0"/>
            <a:chExt cx="3186717" cy="245884"/>
          </a:xfrm>
        </p:grpSpPr>
        <p:sp>
          <p:nvSpPr>
            <p:cNvPr id="4" name="Freeform 4"/>
            <p:cNvSpPr/>
            <p:nvPr/>
          </p:nvSpPr>
          <p:spPr>
            <a:xfrm>
              <a:off x="0" y="0"/>
              <a:ext cx="3186717" cy="245884"/>
            </a:xfrm>
            <a:custGeom>
              <a:avLst/>
              <a:gdLst/>
              <a:ahLst/>
              <a:cxnLst/>
              <a:rect l="l" t="t" r="r" b="b"/>
              <a:pathLst>
                <a:path w="3186717" h="245884">
                  <a:moveTo>
                    <a:pt x="0" y="0"/>
                  </a:moveTo>
                  <a:lnTo>
                    <a:pt x="3186717" y="0"/>
                  </a:lnTo>
                  <a:lnTo>
                    <a:pt x="3186717" y="245884"/>
                  </a:lnTo>
                  <a:lnTo>
                    <a:pt x="0" y="245884"/>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5" name="TextBox 5"/>
            <p:cNvSpPr txBox="1"/>
            <p:nvPr/>
          </p:nvSpPr>
          <p:spPr>
            <a:xfrm>
              <a:off x="0" y="-47625"/>
              <a:ext cx="3186717" cy="293509"/>
            </a:xfrm>
            <a:prstGeom prst="rect">
              <a:avLst/>
            </a:prstGeom>
          </p:spPr>
          <p:txBody>
            <a:bodyPr lIns="0" tIns="0" rIns="0" bIns="0" rtlCol="0" anchor="ctr"/>
            <a:lstStyle/>
            <a:p>
              <a:pPr marL="0" lvl="0" indent="0" algn="l">
                <a:lnSpc>
                  <a:spcPts val="4059"/>
                </a:lnSpc>
                <a:spcBef>
                  <a:spcPct val="0"/>
                </a:spcBef>
              </a:pPr>
              <a:r>
                <a:rPr lang="en-US" sz="2899" b="1">
                  <a:solidFill>
                    <a:srgbClr val="000000"/>
                  </a:solidFill>
                  <a:latin typeface="Montserrat Bold"/>
                  <a:ea typeface="Montserrat Bold"/>
                  <a:cs typeface="Montserrat Bold"/>
                  <a:sym typeface="Montserrat Bold"/>
                </a:rPr>
                <a:t>Problem Identifi</a:t>
              </a:r>
              <a:r>
                <a:rPr lang="en-US" sz="2899" b="1" u="none" strike="noStrike">
                  <a:solidFill>
                    <a:srgbClr val="000000"/>
                  </a:solidFill>
                  <a:latin typeface="Montserrat Bold"/>
                  <a:ea typeface="Montserrat Bold"/>
                  <a:cs typeface="Montserrat Bold"/>
                  <a:sym typeface="Montserrat Bold"/>
                </a:rPr>
                <a:t>cation</a:t>
              </a:r>
            </a:p>
          </p:txBody>
        </p:sp>
      </p:grpSp>
      <p:sp>
        <p:nvSpPr>
          <p:cNvPr id="6" name="Freeform 6"/>
          <p:cNvSpPr/>
          <p:nvPr/>
        </p:nvSpPr>
        <p:spPr>
          <a:xfrm>
            <a:off x="14182015" y="4668911"/>
            <a:ext cx="2329294" cy="2130245"/>
          </a:xfrm>
          <a:custGeom>
            <a:avLst/>
            <a:gdLst/>
            <a:ahLst/>
            <a:cxnLst/>
            <a:rect l="l" t="t" r="r" b="b"/>
            <a:pathLst>
              <a:path w="2329294" h="2130245">
                <a:moveTo>
                  <a:pt x="0" y="0"/>
                </a:moveTo>
                <a:lnTo>
                  <a:pt x="2329294" y="0"/>
                </a:lnTo>
                <a:lnTo>
                  <a:pt x="2329294" y="2130245"/>
                </a:lnTo>
                <a:lnTo>
                  <a:pt x="0" y="21302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6661502" y="4686300"/>
            <a:ext cx="6941684" cy="528007"/>
            <a:chOff x="0" y="0"/>
            <a:chExt cx="2941447" cy="223736"/>
          </a:xfrm>
        </p:grpSpPr>
        <p:sp>
          <p:nvSpPr>
            <p:cNvPr id="8" name="Freeform 8"/>
            <p:cNvSpPr/>
            <p:nvPr/>
          </p:nvSpPr>
          <p:spPr>
            <a:xfrm>
              <a:off x="0" y="0"/>
              <a:ext cx="2941447" cy="223736"/>
            </a:xfrm>
            <a:custGeom>
              <a:avLst/>
              <a:gdLst/>
              <a:ahLst/>
              <a:cxnLst/>
              <a:rect l="l" t="t" r="r" b="b"/>
              <a:pathLst>
                <a:path w="2941447" h="223736">
                  <a:moveTo>
                    <a:pt x="0" y="0"/>
                  </a:moveTo>
                  <a:lnTo>
                    <a:pt x="2941447" y="0"/>
                  </a:lnTo>
                  <a:lnTo>
                    <a:pt x="2941447" y="223736"/>
                  </a:lnTo>
                  <a:lnTo>
                    <a:pt x="0" y="223736"/>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9" name="TextBox 9"/>
            <p:cNvSpPr txBox="1"/>
            <p:nvPr/>
          </p:nvSpPr>
          <p:spPr>
            <a:xfrm>
              <a:off x="0" y="-38100"/>
              <a:ext cx="2941447" cy="261836"/>
            </a:xfrm>
            <a:prstGeom prst="rect">
              <a:avLst/>
            </a:prstGeom>
          </p:spPr>
          <p:txBody>
            <a:bodyPr lIns="0" tIns="0" rIns="0" bIns="0" rtlCol="0" anchor="ctr"/>
            <a:lstStyle/>
            <a:p>
              <a:pPr marL="0" lvl="0" indent="0" algn="l">
                <a:lnSpc>
                  <a:spcPts val="3499"/>
                </a:lnSpc>
                <a:spcBef>
                  <a:spcPct val="0"/>
                </a:spcBef>
              </a:pPr>
              <a:r>
                <a:rPr lang="en-US" sz="2499" b="1">
                  <a:solidFill>
                    <a:srgbClr val="000000"/>
                  </a:solidFill>
                  <a:latin typeface="Montserrat Bold"/>
                  <a:ea typeface="Montserrat Bold"/>
                  <a:cs typeface="Montserrat Bold"/>
                  <a:sym typeface="Montserrat Bold"/>
                </a:rPr>
                <a:t>Azu</a:t>
              </a:r>
              <a:r>
                <a:rPr lang="en-US" sz="2499" b="1" u="none" strike="noStrike">
                  <a:solidFill>
                    <a:srgbClr val="000000"/>
                  </a:solidFill>
                  <a:latin typeface="Montserrat Bold"/>
                  <a:ea typeface="Montserrat Bold"/>
                  <a:cs typeface="Montserrat Bold"/>
                  <a:sym typeface="Montserrat Bold"/>
                </a:rPr>
                <a:t>re Service Selection</a:t>
              </a:r>
            </a:p>
          </p:txBody>
        </p:sp>
      </p:grpSp>
      <p:sp>
        <p:nvSpPr>
          <p:cNvPr id="10" name="TextBox 10"/>
          <p:cNvSpPr txBox="1"/>
          <p:nvPr/>
        </p:nvSpPr>
        <p:spPr>
          <a:xfrm>
            <a:off x="6661502" y="5442907"/>
            <a:ext cx="6941684" cy="935355"/>
          </a:xfrm>
          <a:prstGeom prst="rect">
            <a:avLst/>
          </a:prstGeom>
        </p:spPr>
        <p:txBody>
          <a:bodyPr lIns="0" tIns="0" rIns="0" bIns="0" rtlCol="0" anchor="t">
            <a:spAutoFit/>
          </a:bodyPr>
          <a:lstStyle/>
          <a:p>
            <a:pPr marL="0" lvl="0" indent="0" algn="l">
              <a:lnSpc>
                <a:spcPts val="2519"/>
              </a:lnSpc>
              <a:spcBef>
                <a:spcPct val="0"/>
              </a:spcBef>
            </a:pPr>
            <a:r>
              <a:rPr lang="en-US" sz="1799">
                <a:solidFill>
                  <a:srgbClr val="101010"/>
                </a:solidFill>
                <a:latin typeface="Montserrat"/>
                <a:ea typeface="Montserrat"/>
                <a:cs typeface="Montserrat"/>
                <a:sym typeface="Montserrat"/>
              </a:rPr>
              <a:t>Why</a:t>
            </a:r>
            <a:r>
              <a:rPr lang="en-US" sz="1799" u="none" strike="noStrike">
                <a:solidFill>
                  <a:srgbClr val="101010"/>
                </a:solidFill>
                <a:latin typeface="Montserrat"/>
                <a:ea typeface="Montserrat"/>
                <a:cs typeface="Montserrat"/>
                <a:sym typeface="Montserrat"/>
              </a:rPr>
              <a:t> Content Safety over competitors? (Compliance certifications)</a:t>
            </a:r>
          </a:p>
          <a:p>
            <a:pPr marL="0" lvl="0" indent="0" algn="l">
              <a:lnSpc>
                <a:spcPts val="2519"/>
              </a:lnSpc>
              <a:spcBef>
                <a:spcPct val="0"/>
              </a:spcBef>
            </a:pPr>
            <a:endParaRPr lang="en-US" sz="1799" u="none" strike="noStrike">
              <a:solidFill>
                <a:srgbClr val="101010"/>
              </a:solidFill>
              <a:latin typeface="Montserrat"/>
              <a:ea typeface="Montserrat"/>
              <a:cs typeface="Montserrat"/>
              <a:sym typeface="Montserrat"/>
            </a:endParaRPr>
          </a:p>
        </p:txBody>
      </p:sp>
      <p:grpSp>
        <p:nvGrpSpPr>
          <p:cNvPr id="11" name="Group 11"/>
          <p:cNvGrpSpPr/>
          <p:nvPr/>
        </p:nvGrpSpPr>
        <p:grpSpPr>
          <a:xfrm>
            <a:off x="6661502" y="6502459"/>
            <a:ext cx="6941684" cy="529127"/>
            <a:chOff x="0" y="0"/>
            <a:chExt cx="2941447" cy="224211"/>
          </a:xfrm>
        </p:grpSpPr>
        <p:sp>
          <p:nvSpPr>
            <p:cNvPr id="12" name="Freeform 12"/>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3" name="TextBox 13"/>
            <p:cNvSpPr txBox="1"/>
            <p:nvPr/>
          </p:nvSpPr>
          <p:spPr>
            <a:xfrm>
              <a:off x="0" y="-47625"/>
              <a:ext cx="2941447" cy="271836"/>
            </a:xfrm>
            <a:prstGeom prst="rect">
              <a:avLst/>
            </a:prstGeom>
          </p:spPr>
          <p:txBody>
            <a:bodyPr lIns="0" tIns="0" rIns="0" bIns="0" rtlCol="0" anchor="ctr"/>
            <a:lstStyle/>
            <a:p>
              <a:pPr marL="0" lvl="0" indent="0" algn="l">
                <a:lnSpc>
                  <a:spcPts val="3500"/>
                </a:lnSpc>
                <a:spcBef>
                  <a:spcPct val="0"/>
                </a:spcBef>
              </a:pPr>
              <a:r>
                <a:rPr lang="en-US" sz="2500" b="1">
                  <a:solidFill>
                    <a:srgbClr val="000000"/>
                  </a:solidFill>
                  <a:latin typeface="Montserrat Bold"/>
                  <a:ea typeface="Montserrat Bold"/>
                  <a:cs typeface="Montserrat Bold"/>
                  <a:sym typeface="Montserrat Bold"/>
                </a:rPr>
                <a:t>Ethical Trade-offs</a:t>
              </a:r>
            </a:p>
          </p:txBody>
        </p:sp>
      </p:grpSp>
      <p:sp>
        <p:nvSpPr>
          <p:cNvPr id="14" name="TextBox 14"/>
          <p:cNvSpPr txBox="1"/>
          <p:nvPr/>
        </p:nvSpPr>
        <p:spPr>
          <a:xfrm>
            <a:off x="6661502" y="7260186"/>
            <a:ext cx="6941684" cy="935355"/>
          </a:xfrm>
          <a:prstGeom prst="rect">
            <a:avLst/>
          </a:prstGeom>
        </p:spPr>
        <p:txBody>
          <a:bodyPr lIns="0" tIns="0" rIns="0" bIns="0" rtlCol="0" anchor="t">
            <a:spAutoFit/>
          </a:bodyPr>
          <a:lstStyle/>
          <a:p>
            <a:pPr marL="0" lvl="0" indent="0" algn="l">
              <a:lnSpc>
                <a:spcPts val="2519"/>
              </a:lnSpc>
              <a:spcBef>
                <a:spcPct val="0"/>
              </a:spcBef>
            </a:pPr>
            <a:r>
              <a:rPr lang="en-US" sz="1799">
                <a:solidFill>
                  <a:srgbClr val="101010"/>
                </a:solidFill>
                <a:latin typeface="Montserrat"/>
                <a:ea typeface="Montserrat"/>
                <a:cs typeface="Montserrat"/>
                <a:sym typeface="Montserrat"/>
              </a:rPr>
              <a:t>Balancing</a:t>
            </a:r>
            <a:r>
              <a:rPr lang="en-US" sz="1799" u="none" strike="noStrike">
                <a:solidFill>
                  <a:srgbClr val="101010"/>
                </a:solidFill>
                <a:latin typeface="Montserrat"/>
                <a:ea typeface="Montserrat"/>
                <a:cs typeface="Montserrat"/>
                <a:sym typeface="Montserrat"/>
              </a:rPr>
              <a:t> censorship with user freedom by suggesting alternatives rather than outright blocking.</a:t>
            </a:r>
          </a:p>
          <a:p>
            <a:pPr marL="0" lvl="0" indent="0" algn="l">
              <a:lnSpc>
                <a:spcPts val="2519"/>
              </a:lnSpc>
              <a:spcBef>
                <a:spcPct val="0"/>
              </a:spcBef>
            </a:pPr>
            <a:endParaRPr lang="en-US" sz="1799" u="none" strike="noStrike">
              <a:solidFill>
                <a:srgbClr val="101010"/>
              </a:solidFill>
              <a:latin typeface="Montserrat"/>
              <a:ea typeface="Montserrat"/>
              <a:cs typeface="Montserrat"/>
              <a:sym typeface="Montserrat"/>
            </a:endParaRPr>
          </a:p>
        </p:txBody>
      </p:sp>
      <p:grpSp>
        <p:nvGrpSpPr>
          <p:cNvPr id="15" name="Group 15"/>
          <p:cNvGrpSpPr/>
          <p:nvPr/>
        </p:nvGrpSpPr>
        <p:grpSpPr>
          <a:xfrm>
            <a:off x="6661502" y="8464146"/>
            <a:ext cx="6941684" cy="529127"/>
            <a:chOff x="0" y="0"/>
            <a:chExt cx="2941447" cy="224211"/>
          </a:xfrm>
        </p:grpSpPr>
        <p:sp>
          <p:nvSpPr>
            <p:cNvPr id="16" name="Freeform 16"/>
            <p:cNvSpPr/>
            <p:nvPr/>
          </p:nvSpPr>
          <p:spPr>
            <a:xfrm>
              <a:off x="0" y="0"/>
              <a:ext cx="2941447" cy="224211"/>
            </a:xfrm>
            <a:custGeom>
              <a:avLst/>
              <a:gdLst/>
              <a:ahLst/>
              <a:cxnLst/>
              <a:rect l="l" t="t" r="r" b="b"/>
              <a:pathLst>
                <a:path w="2941447" h="224211">
                  <a:moveTo>
                    <a:pt x="0" y="0"/>
                  </a:moveTo>
                  <a:lnTo>
                    <a:pt x="2941447" y="0"/>
                  </a:lnTo>
                  <a:lnTo>
                    <a:pt x="2941447" y="224211"/>
                  </a:lnTo>
                  <a:lnTo>
                    <a:pt x="0" y="224211"/>
                  </a:lnTo>
                  <a:close/>
                </a:path>
              </a:pathLst>
            </a:custGeom>
            <a:gradFill rotWithShape="1">
              <a:gsLst>
                <a:gs pos="0">
                  <a:srgbClr val="1E88CF">
                    <a:alpha val="100000"/>
                  </a:srgbClr>
                </a:gs>
                <a:gs pos="25000">
                  <a:srgbClr val="89CCF8">
                    <a:alpha val="100000"/>
                  </a:srgbClr>
                </a:gs>
                <a:gs pos="50000">
                  <a:srgbClr val="65C1FF">
                    <a:alpha val="100000"/>
                  </a:srgbClr>
                </a:gs>
                <a:gs pos="75000">
                  <a:srgbClr val="288FD4">
                    <a:alpha val="100000"/>
                  </a:srgbClr>
                </a:gs>
                <a:gs pos="100000">
                  <a:srgbClr val="0077C6">
                    <a:alpha val="100000"/>
                  </a:srgbClr>
                </a:gs>
              </a:gsLst>
              <a:path path="circle">
                <a:fillToRect r="100000" b="100000"/>
              </a:path>
              <a:tileRect l="-100000" t="-100000"/>
            </a:gradFill>
            <a:ln cap="sq">
              <a:noFill/>
              <a:prstDash val="solid"/>
              <a:miter/>
            </a:ln>
          </p:spPr>
        </p:sp>
        <p:sp>
          <p:nvSpPr>
            <p:cNvPr id="17" name="TextBox 17"/>
            <p:cNvSpPr txBox="1"/>
            <p:nvPr/>
          </p:nvSpPr>
          <p:spPr>
            <a:xfrm>
              <a:off x="0" y="-47625"/>
              <a:ext cx="2941447" cy="271836"/>
            </a:xfrm>
            <a:prstGeom prst="rect">
              <a:avLst/>
            </a:prstGeom>
          </p:spPr>
          <p:txBody>
            <a:bodyPr lIns="0" tIns="0" rIns="0" bIns="0" rtlCol="0" anchor="ctr"/>
            <a:lstStyle/>
            <a:p>
              <a:pPr marL="0" lvl="0" indent="0" algn="l">
                <a:lnSpc>
                  <a:spcPts val="3500"/>
                </a:lnSpc>
                <a:spcBef>
                  <a:spcPct val="0"/>
                </a:spcBef>
              </a:pPr>
              <a:r>
                <a:rPr lang="en-US" sz="2500" b="1">
                  <a:solidFill>
                    <a:srgbClr val="000000"/>
                  </a:solidFill>
                  <a:latin typeface="Montserrat Bold"/>
                  <a:ea typeface="Montserrat Bold"/>
                  <a:cs typeface="Montserrat Bold"/>
                  <a:sym typeface="Montserrat Bold"/>
                </a:rPr>
                <a:t>Iteration</a:t>
              </a:r>
            </a:p>
          </p:txBody>
        </p:sp>
      </p:grpSp>
      <p:sp>
        <p:nvSpPr>
          <p:cNvPr id="18" name="TextBox 18"/>
          <p:cNvSpPr txBox="1"/>
          <p:nvPr/>
        </p:nvSpPr>
        <p:spPr>
          <a:xfrm>
            <a:off x="5060831" y="351013"/>
            <a:ext cx="11886335" cy="2114550"/>
          </a:xfrm>
          <a:prstGeom prst="rect">
            <a:avLst/>
          </a:prstGeom>
        </p:spPr>
        <p:txBody>
          <a:bodyPr lIns="0" tIns="0" rIns="0" bIns="0" rtlCol="0" anchor="t">
            <a:spAutoFit/>
          </a:bodyPr>
          <a:lstStyle/>
          <a:p>
            <a:pPr algn="l">
              <a:lnSpc>
                <a:spcPts val="8361"/>
              </a:lnSpc>
            </a:pPr>
            <a:r>
              <a:rPr lang="en-US" sz="6968" b="1">
                <a:solidFill>
                  <a:srgbClr val="101010"/>
                </a:solidFill>
                <a:latin typeface="Montserrat Bold"/>
                <a:ea typeface="Montserrat Bold"/>
                <a:cs typeface="Montserrat Bold"/>
                <a:sym typeface="Montserrat Bold"/>
              </a:rPr>
              <a:t>How We Thought Through Our Approach</a:t>
            </a:r>
          </a:p>
        </p:txBody>
      </p:sp>
      <p:sp>
        <p:nvSpPr>
          <p:cNvPr id="19" name="TextBox 19"/>
          <p:cNvSpPr txBox="1"/>
          <p:nvPr/>
        </p:nvSpPr>
        <p:spPr>
          <a:xfrm>
            <a:off x="6661502" y="3484245"/>
            <a:ext cx="7520512" cy="935355"/>
          </a:xfrm>
          <a:prstGeom prst="rect">
            <a:avLst/>
          </a:prstGeom>
        </p:spPr>
        <p:txBody>
          <a:bodyPr lIns="0" tIns="0" rIns="0" bIns="0" rtlCol="0" anchor="t">
            <a:spAutoFit/>
          </a:bodyPr>
          <a:lstStyle/>
          <a:p>
            <a:pPr marL="0" lvl="0" indent="0" algn="l">
              <a:lnSpc>
                <a:spcPts val="2519"/>
              </a:lnSpc>
              <a:spcBef>
                <a:spcPct val="0"/>
              </a:spcBef>
            </a:pPr>
            <a:r>
              <a:rPr lang="en-US" sz="1799">
                <a:solidFill>
                  <a:srgbClr val="101010"/>
                </a:solidFill>
                <a:latin typeface="Montserrat"/>
                <a:ea typeface="Montserrat"/>
                <a:cs typeface="Montserrat"/>
                <a:sym typeface="Montserrat"/>
              </a:rPr>
              <a:t>Int</a:t>
            </a:r>
            <a:r>
              <a:rPr lang="en-US" sz="1799" u="none" strike="noStrike">
                <a:solidFill>
                  <a:srgbClr val="101010"/>
                </a:solidFill>
                <a:latin typeface="Montserrat"/>
                <a:ea typeface="Montserrat"/>
                <a:cs typeface="Montserrat"/>
                <a:sym typeface="Montserrat"/>
              </a:rPr>
              <a:t>ensive brainstorming sessions and benchmarking existing solutions to identify gaps in prompt clarity and security.</a:t>
            </a:r>
          </a:p>
          <a:p>
            <a:pPr marL="0" lvl="0" indent="0" algn="l">
              <a:lnSpc>
                <a:spcPts val="2519"/>
              </a:lnSpc>
              <a:spcBef>
                <a:spcPct val="0"/>
              </a:spcBef>
            </a:pPr>
            <a:endParaRPr lang="en-US" sz="1799" u="none" strike="noStrike">
              <a:solidFill>
                <a:srgbClr val="101010"/>
              </a:solidFill>
              <a:latin typeface="Montserrat"/>
              <a:ea typeface="Montserrat"/>
              <a:cs typeface="Montserrat"/>
              <a:sym typeface="Montserrat"/>
            </a:endParaRPr>
          </a:p>
        </p:txBody>
      </p:sp>
      <p:sp>
        <p:nvSpPr>
          <p:cNvPr id="20" name="TextBox 20"/>
          <p:cNvSpPr txBox="1"/>
          <p:nvPr/>
        </p:nvSpPr>
        <p:spPr>
          <a:xfrm>
            <a:off x="6661502" y="9098049"/>
            <a:ext cx="6941684" cy="935355"/>
          </a:xfrm>
          <a:prstGeom prst="rect">
            <a:avLst/>
          </a:prstGeom>
        </p:spPr>
        <p:txBody>
          <a:bodyPr lIns="0" tIns="0" rIns="0" bIns="0" rtlCol="0" anchor="t">
            <a:spAutoFit/>
          </a:bodyPr>
          <a:lstStyle/>
          <a:p>
            <a:pPr marL="0" lvl="0" indent="0" algn="l">
              <a:lnSpc>
                <a:spcPts val="2519"/>
              </a:lnSpc>
              <a:spcBef>
                <a:spcPct val="0"/>
              </a:spcBef>
            </a:pPr>
            <a:r>
              <a:rPr lang="en-US" sz="1799">
                <a:solidFill>
                  <a:srgbClr val="101010"/>
                </a:solidFill>
                <a:latin typeface="Montserrat"/>
                <a:ea typeface="Montserrat"/>
                <a:cs typeface="Montserrat"/>
                <a:sym typeface="Montserrat"/>
              </a:rPr>
              <a:t>Co</a:t>
            </a:r>
            <a:r>
              <a:rPr lang="en-US" sz="1799" u="none" strike="noStrike">
                <a:solidFill>
                  <a:srgbClr val="101010"/>
                </a:solidFill>
                <a:latin typeface="Montserrat"/>
                <a:ea typeface="Montserrat"/>
                <a:cs typeface="Montserrat"/>
                <a:sym typeface="Montserrat"/>
              </a:rPr>
              <a:t>ntinuous internal brainstorming and benchmarking to refine our approach.</a:t>
            </a:r>
          </a:p>
          <a:p>
            <a:pPr marL="0" lvl="0" indent="0" algn="l">
              <a:lnSpc>
                <a:spcPts val="2519"/>
              </a:lnSpc>
              <a:spcBef>
                <a:spcPct val="0"/>
              </a:spcBef>
            </a:pPr>
            <a:endParaRPr lang="en-US" sz="1799" u="none" strike="noStrike">
              <a:solidFill>
                <a:srgbClr val="101010"/>
              </a:solidFill>
              <a:latin typeface="Montserrat"/>
              <a:ea typeface="Montserrat"/>
              <a:cs typeface="Montserrat"/>
              <a:sym typeface="Montserrat"/>
            </a:endParaRPr>
          </a:p>
        </p:txBody>
      </p:sp>
      <p:sp>
        <p:nvSpPr>
          <p:cNvPr id="21" name="TextBox 21"/>
          <p:cNvSpPr txBox="1"/>
          <p:nvPr/>
        </p:nvSpPr>
        <p:spPr>
          <a:xfrm>
            <a:off x="5532209" y="2785761"/>
            <a:ext cx="1488287" cy="914400"/>
          </a:xfrm>
          <a:prstGeom prst="rect">
            <a:avLst/>
          </a:prstGeom>
        </p:spPr>
        <p:txBody>
          <a:bodyPr lIns="0" tIns="0" rIns="0" bIns="0" rtlCol="0" anchor="t">
            <a:spAutoFit/>
          </a:bodyPr>
          <a:lstStyle/>
          <a:p>
            <a:pPr algn="l">
              <a:lnSpc>
                <a:spcPts val="7200"/>
              </a:lnSpc>
            </a:pPr>
            <a:r>
              <a:rPr lang="en-US" sz="6000" b="1">
                <a:solidFill>
                  <a:srgbClr val="101010"/>
                </a:solidFill>
                <a:latin typeface="Montserrat Bold"/>
                <a:ea typeface="Montserrat Bold"/>
                <a:cs typeface="Montserrat Bold"/>
                <a:sym typeface="Montserrat Bold"/>
              </a:rPr>
              <a:t>1</a:t>
            </a:r>
          </a:p>
        </p:txBody>
      </p:sp>
      <p:sp>
        <p:nvSpPr>
          <p:cNvPr id="22" name="TextBox 22"/>
          <p:cNvSpPr txBox="1"/>
          <p:nvPr/>
        </p:nvSpPr>
        <p:spPr>
          <a:xfrm>
            <a:off x="5532209" y="8153400"/>
            <a:ext cx="1488287" cy="1828800"/>
          </a:xfrm>
          <a:prstGeom prst="rect">
            <a:avLst/>
          </a:prstGeom>
        </p:spPr>
        <p:txBody>
          <a:bodyPr lIns="0" tIns="0" rIns="0" bIns="0" rtlCol="0" anchor="t">
            <a:spAutoFit/>
          </a:bodyPr>
          <a:lstStyle/>
          <a:p>
            <a:pPr algn="l">
              <a:lnSpc>
                <a:spcPts val="7200"/>
              </a:lnSpc>
            </a:pPr>
            <a:r>
              <a:rPr lang="en-US" sz="6000" b="1">
                <a:solidFill>
                  <a:srgbClr val="101010"/>
                </a:solidFill>
                <a:latin typeface="Montserrat Bold"/>
                <a:ea typeface="Montserrat Bold"/>
                <a:cs typeface="Montserrat Bold"/>
                <a:sym typeface="Montserrat Bold"/>
              </a:rPr>
              <a:t>4</a:t>
            </a:r>
          </a:p>
          <a:p>
            <a:pPr algn="l">
              <a:lnSpc>
                <a:spcPts val="7200"/>
              </a:lnSpc>
            </a:pPr>
            <a:endParaRPr lang="en-US" sz="6000" b="1">
              <a:solidFill>
                <a:srgbClr val="101010"/>
              </a:solidFill>
              <a:latin typeface="Montserrat Bold"/>
              <a:ea typeface="Montserrat Bold"/>
              <a:cs typeface="Montserrat Bold"/>
              <a:sym typeface="Montserrat Bold"/>
            </a:endParaRPr>
          </a:p>
        </p:txBody>
      </p:sp>
      <p:sp>
        <p:nvSpPr>
          <p:cNvPr id="23" name="TextBox 23"/>
          <p:cNvSpPr txBox="1"/>
          <p:nvPr/>
        </p:nvSpPr>
        <p:spPr>
          <a:xfrm>
            <a:off x="5532209" y="6362700"/>
            <a:ext cx="1488287" cy="914400"/>
          </a:xfrm>
          <a:prstGeom prst="rect">
            <a:avLst/>
          </a:prstGeom>
        </p:spPr>
        <p:txBody>
          <a:bodyPr lIns="0" tIns="0" rIns="0" bIns="0" rtlCol="0" anchor="t">
            <a:spAutoFit/>
          </a:bodyPr>
          <a:lstStyle/>
          <a:p>
            <a:pPr algn="l">
              <a:lnSpc>
                <a:spcPts val="7200"/>
              </a:lnSpc>
            </a:pPr>
            <a:r>
              <a:rPr lang="en-US" sz="6000" b="1">
                <a:solidFill>
                  <a:srgbClr val="101010"/>
                </a:solidFill>
                <a:latin typeface="Montserrat Bold"/>
                <a:ea typeface="Montserrat Bold"/>
                <a:cs typeface="Montserrat Bold"/>
                <a:sym typeface="Montserrat Bold"/>
              </a:rPr>
              <a:t>3</a:t>
            </a:r>
          </a:p>
        </p:txBody>
      </p:sp>
      <p:sp>
        <p:nvSpPr>
          <p:cNvPr id="24" name="TextBox 24"/>
          <p:cNvSpPr txBox="1"/>
          <p:nvPr/>
        </p:nvSpPr>
        <p:spPr>
          <a:xfrm>
            <a:off x="5532209" y="4572000"/>
            <a:ext cx="1488287" cy="914400"/>
          </a:xfrm>
          <a:prstGeom prst="rect">
            <a:avLst/>
          </a:prstGeom>
        </p:spPr>
        <p:txBody>
          <a:bodyPr lIns="0" tIns="0" rIns="0" bIns="0" rtlCol="0" anchor="t">
            <a:spAutoFit/>
          </a:bodyPr>
          <a:lstStyle/>
          <a:p>
            <a:pPr algn="l">
              <a:lnSpc>
                <a:spcPts val="7200"/>
              </a:lnSpc>
            </a:pPr>
            <a:r>
              <a:rPr lang="en-US" sz="6000" b="1">
                <a:solidFill>
                  <a:srgbClr val="101010"/>
                </a:solidFill>
                <a:latin typeface="Montserrat Bold"/>
                <a:ea typeface="Montserrat Bold"/>
                <a:cs typeface="Montserrat Bold"/>
                <a:sym typeface="Montserrat Bold"/>
              </a:rPr>
              <a:t>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168597" y="-148031"/>
            <a:ext cx="4195224" cy="3258300"/>
          </a:xfrm>
          <a:custGeom>
            <a:avLst/>
            <a:gdLst/>
            <a:ahLst/>
            <a:cxnLst/>
            <a:rect l="l" t="t" r="r" b="b"/>
            <a:pathLst>
              <a:path w="4195224" h="3258300">
                <a:moveTo>
                  <a:pt x="0" y="0"/>
                </a:moveTo>
                <a:lnTo>
                  <a:pt x="4195224" y="0"/>
                </a:lnTo>
                <a:lnTo>
                  <a:pt x="4195224" y="3258300"/>
                </a:lnTo>
                <a:lnTo>
                  <a:pt x="0" y="3258300"/>
                </a:lnTo>
                <a:lnTo>
                  <a:pt x="0" y="0"/>
                </a:lnTo>
                <a:close/>
              </a:path>
            </a:pathLst>
          </a:custGeom>
          <a:blipFill>
            <a:blip r:embed="rId3"/>
            <a:stretch>
              <a:fillRect t="-163929" r="-135955"/>
            </a:stretch>
          </a:blipFill>
          <a:ln cap="sq">
            <a:noFill/>
            <a:prstDash val="solid"/>
            <a:miter/>
          </a:ln>
        </p:spPr>
      </p:sp>
      <p:sp>
        <p:nvSpPr>
          <p:cNvPr id="3" name="Freeform 3"/>
          <p:cNvSpPr/>
          <p:nvPr/>
        </p:nvSpPr>
        <p:spPr>
          <a:xfrm>
            <a:off x="4626677" y="207438"/>
            <a:ext cx="10007993" cy="10079562"/>
          </a:xfrm>
          <a:custGeom>
            <a:avLst/>
            <a:gdLst/>
            <a:ahLst/>
            <a:cxnLst/>
            <a:rect l="l" t="t" r="r" b="b"/>
            <a:pathLst>
              <a:path w="10007993" h="10079562">
                <a:moveTo>
                  <a:pt x="0" y="0"/>
                </a:moveTo>
                <a:lnTo>
                  <a:pt x="10007993" y="0"/>
                </a:lnTo>
                <a:lnTo>
                  <a:pt x="10007993" y="10079562"/>
                </a:lnTo>
                <a:lnTo>
                  <a:pt x="0" y="10079562"/>
                </a:lnTo>
                <a:lnTo>
                  <a:pt x="0" y="0"/>
                </a:lnTo>
                <a:close/>
              </a:path>
            </a:pathLst>
          </a:custGeom>
          <a:blipFill>
            <a:blip r:embed="rId4"/>
            <a:stretch>
              <a:fillRect t="-983" b="-983"/>
            </a:stretch>
          </a:blipFill>
        </p:spPr>
      </p:sp>
      <p:sp>
        <p:nvSpPr>
          <p:cNvPr id="4" name="Freeform 4"/>
          <p:cNvSpPr/>
          <p:nvPr/>
        </p:nvSpPr>
        <p:spPr>
          <a:xfrm>
            <a:off x="9534356" y="1142766"/>
            <a:ext cx="690035" cy="362269"/>
          </a:xfrm>
          <a:custGeom>
            <a:avLst/>
            <a:gdLst/>
            <a:ahLst/>
            <a:cxnLst/>
            <a:rect l="l" t="t" r="r" b="b"/>
            <a:pathLst>
              <a:path w="690035" h="362269">
                <a:moveTo>
                  <a:pt x="0" y="0"/>
                </a:moveTo>
                <a:lnTo>
                  <a:pt x="690036" y="0"/>
                </a:lnTo>
                <a:lnTo>
                  <a:pt x="690036" y="362269"/>
                </a:lnTo>
                <a:lnTo>
                  <a:pt x="0" y="362269"/>
                </a:lnTo>
                <a:lnTo>
                  <a:pt x="0" y="0"/>
                </a:lnTo>
                <a:close/>
              </a:path>
            </a:pathLst>
          </a:custGeom>
          <a:blipFill>
            <a:blip r:embed="rId5"/>
            <a:stretch>
              <a:fillRect/>
            </a:stretch>
          </a:blipFill>
        </p:spPr>
      </p:sp>
      <p:sp>
        <p:nvSpPr>
          <p:cNvPr id="5" name="Freeform 5"/>
          <p:cNvSpPr/>
          <p:nvPr/>
        </p:nvSpPr>
        <p:spPr>
          <a:xfrm>
            <a:off x="13717462" y="3529902"/>
            <a:ext cx="451135" cy="451135"/>
          </a:xfrm>
          <a:custGeom>
            <a:avLst/>
            <a:gdLst/>
            <a:ahLst/>
            <a:cxnLst/>
            <a:rect l="l" t="t" r="r" b="b"/>
            <a:pathLst>
              <a:path w="451135" h="451135">
                <a:moveTo>
                  <a:pt x="0" y="0"/>
                </a:moveTo>
                <a:lnTo>
                  <a:pt x="451135" y="0"/>
                </a:lnTo>
                <a:lnTo>
                  <a:pt x="451135" y="451135"/>
                </a:lnTo>
                <a:lnTo>
                  <a:pt x="0" y="451135"/>
                </a:lnTo>
                <a:lnTo>
                  <a:pt x="0" y="0"/>
                </a:lnTo>
                <a:close/>
              </a:path>
            </a:pathLst>
          </a:custGeom>
          <a:blipFill>
            <a:blip r:embed="rId6"/>
            <a:stretch>
              <a:fillRect/>
            </a:stretch>
          </a:blipFill>
        </p:spPr>
      </p:sp>
      <p:sp>
        <p:nvSpPr>
          <p:cNvPr id="6" name="Freeform 6"/>
          <p:cNvSpPr/>
          <p:nvPr/>
        </p:nvSpPr>
        <p:spPr>
          <a:xfrm>
            <a:off x="6893307" y="3618620"/>
            <a:ext cx="362417" cy="362417"/>
          </a:xfrm>
          <a:custGeom>
            <a:avLst/>
            <a:gdLst/>
            <a:ahLst/>
            <a:cxnLst/>
            <a:rect l="l" t="t" r="r" b="b"/>
            <a:pathLst>
              <a:path w="362417" h="362417">
                <a:moveTo>
                  <a:pt x="0" y="0"/>
                </a:moveTo>
                <a:lnTo>
                  <a:pt x="362417" y="0"/>
                </a:lnTo>
                <a:lnTo>
                  <a:pt x="362417" y="362417"/>
                </a:lnTo>
                <a:lnTo>
                  <a:pt x="0" y="362417"/>
                </a:lnTo>
                <a:lnTo>
                  <a:pt x="0" y="0"/>
                </a:lnTo>
                <a:close/>
              </a:path>
            </a:pathLst>
          </a:custGeom>
          <a:blipFill>
            <a:blip r:embed="rId7"/>
            <a:stretch>
              <a:fillRect/>
            </a:stretch>
          </a:blipFill>
        </p:spPr>
      </p:sp>
      <p:sp>
        <p:nvSpPr>
          <p:cNvPr id="7" name="Freeform 7"/>
          <p:cNvSpPr/>
          <p:nvPr/>
        </p:nvSpPr>
        <p:spPr>
          <a:xfrm>
            <a:off x="9879374" y="3594478"/>
            <a:ext cx="403096" cy="410702"/>
          </a:xfrm>
          <a:custGeom>
            <a:avLst/>
            <a:gdLst/>
            <a:ahLst/>
            <a:cxnLst/>
            <a:rect l="l" t="t" r="r" b="b"/>
            <a:pathLst>
              <a:path w="403096" h="410702">
                <a:moveTo>
                  <a:pt x="0" y="0"/>
                </a:moveTo>
                <a:lnTo>
                  <a:pt x="403096" y="0"/>
                </a:lnTo>
                <a:lnTo>
                  <a:pt x="403096" y="410701"/>
                </a:lnTo>
                <a:lnTo>
                  <a:pt x="0" y="410701"/>
                </a:lnTo>
                <a:lnTo>
                  <a:pt x="0" y="0"/>
                </a:lnTo>
                <a:close/>
              </a:path>
            </a:pathLst>
          </a:custGeom>
          <a:blipFill>
            <a:blip r:embed="rId8"/>
            <a:stretch>
              <a:fillRect/>
            </a:stretch>
          </a:blipFill>
        </p:spPr>
      </p:sp>
      <p:sp>
        <p:nvSpPr>
          <p:cNvPr id="8" name="Freeform 8"/>
          <p:cNvSpPr/>
          <p:nvPr/>
        </p:nvSpPr>
        <p:spPr>
          <a:xfrm>
            <a:off x="5977372" y="7175401"/>
            <a:ext cx="681723" cy="476354"/>
          </a:xfrm>
          <a:custGeom>
            <a:avLst/>
            <a:gdLst/>
            <a:ahLst/>
            <a:cxnLst/>
            <a:rect l="l" t="t" r="r" b="b"/>
            <a:pathLst>
              <a:path w="681723" h="476354">
                <a:moveTo>
                  <a:pt x="0" y="0"/>
                </a:moveTo>
                <a:lnTo>
                  <a:pt x="681723" y="0"/>
                </a:lnTo>
                <a:lnTo>
                  <a:pt x="681723" y="476354"/>
                </a:lnTo>
                <a:lnTo>
                  <a:pt x="0" y="476354"/>
                </a:lnTo>
                <a:lnTo>
                  <a:pt x="0" y="0"/>
                </a:lnTo>
                <a:close/>
              </a:path>
            </a:pathLst>
          </a:custGeom>
          <a:blipFill>
            <a:blip r:embed="rId9"/>
            <a:stretch>
              <a:fillRect/>
            </a:stretch>
          </a:blipFill>
        </p:spPr>
      </p:sp>
      <p:sp>
        <p:nvSpPr>
          <p:cNvPr id="9" name="Freeform 9"/>
          <p:cNvSpPr/>
          <p:nvPr/>
        </p:nvSpPr>
        <p:spPr>
          <a:xfrm>
            <a:off x="13252552" y="8285116"/>
            <a:ext cx="4621883" cy="2599809"/>
          </a:xfrm>
          <a:custGeom>
            <a:avLst/>
            <a:gdLst/>
            <a:ahLst/>
            <a:cxnLst/>
            <a:rect l="l" t="t" r="r" b="b"/>
            <a:pathLst>
              <a:path w="4621883" h="2599809">
                <a:moveTo>
                  <a:pt x="0" y="0"/>
                </a:moveTo>
                <a:lnTo>
                  <a:pt x="4621883" y="0"/>
                </a:lnTo>
                <a:lnTo>
                  <a:pt x="4621883" y="2599809"/>
                </a:lnTo>
                <a:lnTo>
                  <a:pt x="0" y="2599809"/>
                </a:lnTo>
                <a:lnTo>
                  <a:pt x="0" y="0"/>
                </a:lnTo>
                <a:close/>
              </a:path>
            </a:pathLst>
          </a:custGeom>
          <a:blipFill>
            <a:blip r:embed="rId10"/>
            <a:stretch>
              <a:fillRect/>
            </a:stretch>
          </a:blipFill>
        </p:spPr>
      </p:sp>
      <p:sp>
        <p:nvSpPr>
          <p:cNvPr id="10" name="TextBox 10"/>
          <p:cNvSpPr txBox="1"/>
          <p:nvPr/>
        </p:nvSpPr>
        <p:spPr>
          <a:xfrm>
            <a:off x="393994" y="7841945"/>
            <a:ext cx="4508024" cy="1943100"/>
          </a:xfrm>
          <a:prstGeom prst="rect">
            <a:avLst/>
          </a:prstGeom>
        </p:spPr>
        <p:txBody>
          <a:bodyPr lIns="0" tIns="0" rIns="0" bIns="0" rtlCol="0" anchor="t">
            <a:spAutoFit/>
          </a:bodyPr>
          <a:lstStyle/>
          <a:p>
            <a:pPr marL="0" lvl="0" indent="0" algn="ctr">
              <a:lnSpc>
                <a:spcPts val="5121"/>
              </a:lnSpc>
              <a:spcBef>
                <a:spcPct val="0"/>
              </a:spcBef>
            </a:pPr>
            <a:r>
              <a:rPr lang="en-US" sz="4268" b="1" u="none" strike="noStrike">
                <a:solidFill>
                  <a:srgbClr val="123A64"/>
                </a:solidFill>
                <a:latin typeface="Montserrat Bold"/>
                <a:ea typeface="Montserrat Bold"/>
                <a:cs typeface="Montserrat Bold"/>
                <a:sym typeface="Montserrat Bold"/>
              </a:rPr>
              <a:t>COMPONENTS AND ARCHITECTURE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4383262" y="4710284"/>
            <a:ext cx="1250547" cy="1314269"/>
          </a:xfrm>
          <a:custGeom>
            <a:avLst/>
            <a:gdLst/>
            <a:ahLst/>
            <a:cxnLst/>
            <a:rect l="l" t="t" r="r" b="b"/>
            <a:pathLst>
              <a:path w="1250547" h="1314269">
                <a:moveTo>
                  <a:pt x="0" y="0"/>
                </a:moveTo>
                <a:lnTo>
                  <a:pt x="1250548" y="0"/>
                </a:lnTo>
                <a:lnTo>
                  <a:pt x="1250548" y="1314269"/>
                </a:lnTo>
                <a:lnTo>
                  <a:pt x="0" y="1314269"/>
                </a:lnTo>
                <a:lnTo>
                  <a:pt x="0" y="0"/>
                </a:lnTo>
                <a:close/>
              </a:path>
            </a:pathLst>
          </a:custGeom>
          <a:blipFill>
            <a:blip r:embed="rId3"/>
            <a:stretch>
              <a:fillRect/>
            </a:stretch>
          </a:blipFill>
        </p:spPr>
      </p:sp>
      <p:sp>
        <p:nvSpPr>
          <p:cNvPr id="3" name="Freeform 3"/>
          <p:cNvSpPr/>
          <p:nvPr/>
        </p:nvSpPr>
        <p:spPr>
          <a:xfrm>
            <a:off x="13370600" y="6453752"/>
            <a:ext cx="3807815" cy="1370813"/>
          </a:xfrm>
          <a:custGeom>
            <a:avLst/>
            <a:gdLst/>
            <a:ahLst/>
            <a:cxnLst/>
            <a:rect l="l" t="t" r="r" b="b"/>
            <a:pathLst>
              <a:path w="3807815" h="1370813">
                <a:moveTo>
                  <a:pt x="0" y="0"/>
                </a:moveTo>
                <a:lnTo>
                  <a:pt x="3807816" y="0"/>
                </a:lnTo>
                <a:lnTo>
                  <a:pt x="3807816" y="1370813"/>
                </a:lnTo>
                <a:lnTo>
                  <a:pt x="0" y="1370813"/>
                </a:lnTo>
                <a:lnTo>
                  <a:pt x="0" y="0"/>
                </a:lnTo>
                <a:close/>
              </a:path>
            </a:pathLst>
          </a:custGeom>
          <a:blipFill>
            <a:blip r:embed="rId4"/>
            <a:stretch>
              <a:fillRect/>
            </a:stretch>
          </a:blipFill>
        </p:spPr>
      </p:sp>
      <p:sp>
        <p:nvSpPr>
          <p:cNvPr id="4" name="TextBox 4"/>
          <p:cNvSpPr txBox="1"/>
          <p:nvPr/>
        </p:nvSpPr>
        <p:spPr>
          <a:xfrm>
            <a:off x="1028700" y="661838"/>
            <a:ext cx="9788578" cy="1295400"/>
          </a:xfrm>
          <a:prstGeom prst="rect">
            <a:avLst/>
          </a:prstGeom>
        </p:spPr>
        <p:txBody>
          <a:bodyPr lIns="0" tIns="0" rIns="0" bIns="0" rtlCol="0" anchor="t">
            <a:spAutoFit/>
          </a:bodyPr>
          <a:lstStyle/>
          <a:p>
            <a:pPr marL="0" lvl="0" indent="0" algn="l">
              <a:lnSpc>
                <a:spcPts val="5121"/>
              </a:lnSpc>
              <a:spcBef>
                <a:spcPct val="0"/>
              </a:spcBef>
            </a:pPr>
            <a:r>
              <a:rPr lang="en-US" sz="4268" b="1">
                <a:solidFill>
                  <a:srgbClr val="123A64"/>
                </a:solidFill>
                <a:latin typeface="Montserrat Bold"/>
                <a:ea typeface="Montserrat Bold"/>
                <a:cs typeface="Montserrat Bold"/>
                <a:sym typeface="Montserrat Bold"/>
              </a:rPr>
              <a:t>COMPONENTS AND ARCHITECTURE</a:t>
            </a:r>
          </a:p>
        </p:txBody>
      </p:sp>
      <p:sp>
        <p:nvSpPr>
          <p:cNvPr id="5" name="TextBox 5"/>
          <p:cNvSpPr txBox="1"/>
          <p:nvPr/>
        </p:nvSpPr>
        <p:spPr>
          <a:xfrm>
            <a:off x="5183863" y="2403679"/>
            <a:ext cx="10449947" cy="1462405"/>
          </a:xfrm>
          <a:prstGeom prst="rect">
            <a:avLst/>
          </a:prstGeom>
        </p:spPr>
        <p:txBody>
          <a:bodyPr lIns="0" tIns="0" rIns="0" bIns="0" rtlCol="0" anchor="t">
            <a:spAutoFit/>
          </a:bodyPr>
          <a:lstStyle/>
          <a:p>
            <a:pPr algn="l">
              <a:lnSpc>
                <a:spcPts val="3919"/>
              </a:lnSpc>
              <a:spcBef>
                <a:spcPct val="0"/>
              </a:spcBef>
            </a:pPr>
            <a:r>
              <a:rPr lang="en-US" sz="2799">
                <a:solidFill>
                  <a:srgbClr val="101010"/>
                </a:solidFill>
                <a:latin typeface="Montserrat"/>
                <a:ea typeface="Montserrat"/>
                <a:cs typeface="Montserrat"/>
                <a:sym typeface="Montserrat"/>
              </a:rPr>
              <a:t>Azure Cosmos DB,  Azure Static Web Apps, Azure Content Safety, Azure AI Language Services, Azure OpenAI, Azure Key Vault, Azure AI Services</a:t>
            </a:r>
          </a:p>
        </p:txBody>
      </p:sp>
      <p:sp>
        <p:nvSpPr>
          <p:cNvPr id="6" name="TextBox 6"/>
          <p:cNvSpPr txBox="1"/>
          <p:nvPr/>
        </p:nvSpPr>
        <p:spPr>
          <a:xfrm>
            <a:off x="1028700" y="2861196"/>
            <a:ext cx="6829168" cy="537845"/>
          </a:xfrm>
          <a:prstGeom prst="rect">
            <a:avLst/>
          </a:prstGeom>
        </p:spPr>
        <p:txBody>
          <a:bodyPr lIns="0" tIns="0" rIns="0" bIns="0" rtlCol="0" anchor="t">
            <a:spAutoFit/>
          </a:bodyPr>
          <a:lstStyle/>
          <a:p>
            <a:pPr marL="0" lvl="0" indent="0" algn="just">
              <a:lnSpc>
                <a:spcPts val="4480"/>
              </a:lnSpc>
              <a:spcBef>
                <a:spcPct val="0"/>
              </a:spcBef>
            </a:pPr>
            <a:r>
              <a:rPr lang="en-US" sz="3200" b="1">
                <a:solidFill>
                  <a:srgbClr val="00569E"/>
                </a:solidFill>
                <a:latin typeface="Montserrat Bold"/>
                <a:ea typeface="Montserrat Bold"/>
                <a:cs typeface="Montserrat Bold"/>
                <a:sym typeface="Montserrat Bold"/>
              </a:rPr>
              <a:t>K</a:t>
            </a:r>
            <a:r>
              <a:rPr lang="en-US" sz="3200" b="1" u="none" strike="noStrike">
                <a:solidFill>
                  <a:srgbClr val="00569E"/>
                </a:solidFill>
                <a:latin typeface="Montserrat Bold"/>
                <a:ea typeface="Montserrat Bold"/>
                <a:cs typeface="Montserrat Bold"/>
                <a:sym typeface="Montserrat Bold"/>
              </a:rPr>
              <a:t>ey Components:</a:t>
            </a:r>
          </a:p>
        </p:txBody>
      </p:sp>
      <p:sp>
        <p:nvSpPr>
          <p:cNvPr id="7" name="TextBox 7"/>
          <p:cNvSpPr txBox="1"/>
          <p:nvPr/>
        </p:nvSpPr>
        <p:spPr>
          <a:xfrm>
            <a:off x="1028700" y="4653134"/>
            <a:ext cx="6829168" cy="537845"/>
          </a:xfrm>
          <a:prstGeom prst="rect">
            <a:avLst/>
          </a:prstGeom>
        </p:spPr>
        <p:txBody>
          <a:bodyPr lIns="0" tIns="0" rIns="0" bIns="0" rtlCol="0" anchor="t">
            <a:spAutoFit/>
          </a:bodyPr>
          <a:lstStyle/>
          <a:p>
            <a:pPr marL="0" lvl="0" indent="0" algn="just">
              <a:lnSpc>
                <a:spcPts val="4480"/>
              </a:lnSpc>
              <a:spcBef>
                <a:spcPct val="0"/>
              </a:spcBef>
            </a:pPr>
            <a:r>
              <a:rPr lang="en-US" sz="3200" b="1">
                <a:solidFill>
                  <a:srgbClr val="00569E"/>
                </a:solidFill>
                <a:latin typeface="Montserrat Bold"/>
                <a:ea typeface="Montserrat Bold"/>
                <a:cs typeface="Montserrat Bold"/>
                <a:sym typeface="Montserrat Bold"/>
              </a:rPr>
              <a:t>Tech Stack </a:t>
            </a:r>
          </a:p>
        </p:txBody>
      </p:sp>
      <p:sp>
        <p:nvSpPr>
          <p:cNvPr id="8" name="TextBox 8"/>
          <p:cNvSpPr txBox="1"/>
          <p:nvPr/>
        </p:nvSpPr>
        <p:spPr>
          <a:xfrm>
            <a:off x="1895625" y="8141835"/>
            <a:ext cx="2547659" cy="488145"/>
          </a:xfrm>
          <a:prstGeom prst="rect">
            <a:avLst/>
          </a:prstGeom>
        </p:spPr>
        <p:txBody>
          <a:bodyPr lIns="0" tIns="0" rIns="0" bIns="0" rtlCol="0" anchor="t">
            <a:spAutoFit/>
          </a:bodyPr>
          <a:lstStyle/>
          <a:p>
            <a:pPr marL="0" lvl="0" indent="0" algn="just">
              <a:lnSpc>
                <a:spcPts val="4069"/>
              </a:lnSpc>
              <a:spcBef>
                <a:spcPct val="0"/>
              </a:spcBef>
            </a:pPr>
            <a:r>
              <a:rPr lang="en-US" sz="2906" b="1">
                <a:solidFill>
                  <a:srgbClr val="00569E"/>
                </a:solidFill>
                <a:latin typeface="Montserrat Bold"/>
                <a:ea typeface="Montserrat Bold"/>
                <a:cs typeface="Montserrat Bold"/>
                <a:sym typeface="Montserrat Bold"/>
              </a:rPr>
              <a:t>Backend </a:t>
            </a:r>
          </a:p>
        </p:txBody>
      </p:sp>
      <p:sp>
        <p:nvSpPr>
          <p:cNvPr id="9" name="TextBox 9"/>
          <p:cNvSpPr txBox="1"/>
          <p:nvPr/>
        </p:nvSpPr>
        <p:spPr>
          <a:xfrm>
            <a:off x="1895625" y="6163883"/>
            <a:ext cx="2365195" cy="488145"/>
          </a:xfrm>
          <a:prstGeom prst="rect">
            <a:avLst/>
          </a:prstGeom>
        </p:spPr>
        <p:txBody>
          <a:bodyPr lIns="0" tIns="0" rIns="0" bIns="0" rtlCol="0" anchor="t">
            <a:spAutoFit/>
          </a:bodyPr>
          <a:lstStyle/>
          <a:p>
            <a:pPr marL="0" lvl="0" indent="0" algn="just">
              <a:lnSpc>
                <a:spcPts val="4069"/>
              </a:lnSpc>
              <a:spcBef>
                <a:spcPct val="0"/>
              </a:spcBef>
            </a:pPr>
            <a:r>
              <a:rPr lang="en-US" sz="2906" b="1">
                <a:solidFill>
                  <a:srgbClr val="00569E"/>
                </a:solidFill>
                <a:latin typeface="Montserrat Bold"/>
                <a:ea typeface="Montserrat Bold"/>
                <a:cs typeface="Montserrat Bold"/>
                <a:sym typeface="Montserrat Bold"/>
              </a:rPr>
              <a:t>Frontend </a:t>
            </a:r>
          </a:p>
        </p:txBody>
      </p:sp>
      <p:sp>
        <p:nvSpPr>
          <p:cNvPr id="10" name="TextBox 10"/>
          <p:cNvSpPr txBox="1"/>
          <p:nvPr/>
        </p:nvSpPr>
        <p:spPr>
          <a:xfrm>
            <a:off x="5183863" y="5676753"/>
            <a:ext cx="7262812" cy="1462405"/>
          </a:xfrm>
          <a:prstGeom prst="rect">
            <a:avLst/>
          </a:prstGeom>
        </p:spPr>
        <p:txBody>
          <a:bodyPr lIns="0" tIns="0" rIns="0" bIns="0" rtlCol="0" anchor="t">
            <a:spAutoFit/>
          </a:bodyPr>
          <a:lstStyle/>
          <a:p>
            <a:pPr marL="604519" lvl="1" indent="-302260" algn="l">
              <a:lnSpc>
                <a:spcPts val="3919"/>
              </a:lnSpc>
              <a:spcBef>
                <a:spcPct val="0"/>
              </a:spcBef>
              <a:buFont typeface="Arial"/>
              <a:buChar char="•"/>
            </a:pPr>
            <a:r>
              <a:rPr lang="en-US" sz="2799">
                <a:solidFill>
                  <a:srgbClr val="101010"/>
                </a:solidFill>
                <a:latin typeface="Montserrat"/>
                <a:ea typeface="Montserrat"/>
                <a:cs typeface="Montserrat"/>
                <a:sym typeface="Montserrat"/>
              </a:rPr>
              <a:t>Framework: Vite + TypeScript + Vue.js</a:t>
            </a:r>
          </a:p>
          <a:p>
            <a:pPr marL="604519" lvl="1" indent="-302260" algn="l">
              <a:lnSpc>
                <a:spcPts val="3919"/>
              </a:lnSpc>
              <a:spcBef>
                <a:spcPct val="0"/>
              </a:spcBef>
              <a:buFont typeface="Arial"/>
              <a:buChar char="•"/>
            </a:pPr>
            <a:r>
              <a:rPr lang="en-US" sz="2799">
                <a:solidFill>
                  <a:srgbClr val="101010"/>
                </a:solidFill>
                <a:latin typeface="Montserrat"/>
                <a:ea typeface="Montserrat"/>
                <a:cs typeface="Montserrat"/>
                <a:sym typeface="Montserrat"/>
              </a:rPr>
              <a:t>Styling: Tailwind CSS, PostCSS</a:t>
            </a:r>
          </a:p>
          <a:p>
            <a:pPr marL="604519" lvl="1" indent="-302260" algn="l">
              <a:lnSpc>
                <a:spcPts val="3919"/>
              </a:lnSpc>
              <a:spcBef>
                <a:spcPct val="0"/>
              </a:spcBef>
              <a:buFont typeface="Arial"/>
              <a:buChar char="•"/>
            </a:pPr>
            <a:r>
              <a:rPr lang="en-US" sz="2799">
                <a:solidFill>
                  <a:srgbClr val="101010"/>
                </a:solidFill>
                <a:latin typeface="Montserrat"/>
                <a:ea typeface="Montserrat"/>
                <a:cs typeface="Montserrat"/>
                <a:sym typeface="Montserrat"/>
              </a:rPr>
              <a:t>Hosting: Azure Static Web Apps</a:t>
            </a:r>
          </a:p>
        </p:txBody>
      </p:sp>
      <p:sp>
        <p:nvSpPr>
          <p:cNvPr id="11" name="TextBox 11"/>
          <p:cNvSpPr txBox="1"/>
          <p:nvPr/>
        </p:nvSpPr>
        <p:spPr>
          <a:xfrm>
            <a:off x="5183863" y="7627314"/>
            <a:ext cx="11931104" cy="1957706"/>
          </a:xfrm>
          <a:prstGeom prst="rect">
            <a:avLst/>
          </a:prstGeom>
        </p:spPr>
        <p:txBody>
          <a:bodyPr lIns="0" tIns="0" rIns="0" bIns="0" rtlCol="0" anchor="t">
            <a:spAutoFit/>
          </a:bodyPr>
          <a:lstStyle/>
          <a:p>
            <a:pPr marL="604513" lvl="1" indent="-302256" algn="l">
              <a:lnSpc>
                <a:spcPts val="3919"/>
              </a:lnSpc>
              <a:spcBef>
                <a:spcPct val="0"/>
              </a:spcBef>
              <a:buFont typeface="Arial"/>
              <a:buChar char="•"/>
            </a:pPr>
            <a:r>
              <a:rPr lang="en-US" sz="2799">
                <a:solidFill>
                  <a:srgbClr val="101010"/>
                </a:solidFill>
                <a:latin typeface="Montserrat"/>
                <a:ea typeface="Montserrat"/>
                <a:cs typeface="Montserrat"/>
                <a:sym typeface="Montserrat"/>
              </a:rPr>
              <a:t>Framework: FastAPI (Python)</a:t>
            </a:r>
          </a:p>
          <a:p>
            <a:pPr marL="604513" lvl="1" indent="-302256" algn="l">
              <a:lnSpc>
                <a:spcPts val="3919"/>
              </a:lnSpc>
              <a:spcBef>
                <a:spcPct val="0"/>
              </a:spcBef>
              <a:buFont typeface="Arial"/>
              <a:buChar char="•"/>
            </a:pPr>
            <a:r>
              <a:rPr lang="en-US" sz="2799">
                <a:solidFill>
                  <a:srgbClr val="101010"/>
                </a:solidFill>
                <a:latin typeface="Montserrat"/>
                <a:ea typeface="Montserrat"/>
                <a:cs typeface="Montserrat"/>
                <a:sym typeface="Montserrat"/>
              </a:rPr>
              <a:t>Database: Azure Cosmos DB</a:t>
            </a:r>
          </a:p>
          <a:p>
            <a:pPr marL="604513" lvl="1" indent="-302256" algn="l">
              <a:lnSpc>
                <a:spcPts val="3919"/>
              </a:lnSpc>
              <a:spcBef>
                <a:spcPct val="0"/>
              </a:spcBef>
              <a:buFont typeface="Arial"/>
              <a:buChar char="•"/>
            </a:pPr>
            <a:r>
              <a:rPr lang="en-US" sz="2799">
                <a:solidFill>
                  <a:srgbClr val="101010"/>
                </a:solidFill>
                <a:latin typeface="Montserrat"/>
                <a:ea typeface="Montserrat"/>
                <a:cs typeface="Montserrat"/>
                <a:sym typeface="Montserrat"/>
              </a:rPr>
              <a:t>Security &amp; Compliance: Azure Content Safety, Azure Key Vault</a:t>
            </a:r>
          </a:p>
          <a:p>
            <a:pPr marL="604513" lvl="1" indent="-302256" algn="l">
              <a:lnSpc>
                <a:spcPts val="3919"/>
              </a:lnSpc>
              <a:spcBef>
                <a:spcPct val="0"/>
              </a:spcBef>
              <a:buFont typeface="Arial"/>
              <a:buChar char="•"/>
            </a:pPr>
            <a:r>
              <a:rPr lang="en-US" sz="2799">
                <a:solidFill>
                  <a:srgbClr val="101010"/>
                </a:solidFill>
                <a:latin typeface="Montserrat"/>
                <a:ea typeface="Montserrat"/>
                <a:cs typeface="Montserrat"/>
                <a:sym typeface="Montserrat"/>
              </a:rPr>
              <a:t>AI Services: Azure AI Language, Azure OpenAI, Azure AI Services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1478647" y="498046"/>
            <a:ext cx="6349063" cy="1061309"/>
          </a:xfrm>
          <a:custGeom>
            <a:avLst/>
            <a:gdLst/>
            <a:ahLst/>
            <a:cxnLst/>
            <a:rect l="l" t="t" r="r" b="b"/>
            <a:pathLst>
              <a:path w="6349063" h="1061309">
                <a:moveTo>
                  <a:pt x="0" y="0"/>
                </a:moveTo>
                <a:lnTo>
                  <a:pt x="6349063" y="0"/>
                </a:lnTo>
                <a:lnTo>
                  <a:pt x="6349063" y="1061308"/>
                </a:lnTo>
                <a:lnTo>
                  <a:pt x="0" y="1061308"/>
                </a:lnTo>
                <a:lnTo>
                  <a:pt x="0" y="0"/>
                </a:lnTo>
                <a:close/>
              </a:path>
            </a:pathLst>
          </a:custGeom>
          <a:blipFill>
            <a:blip r:embed="rId3"/>
            <a:stretch>
              <a:fillRect r="-2345"/>
            </a:stretch>
          </a:blipFill>
        </p:spPr>
      </p:sp>
      <p:sp>
        <p:nvSpPr>
          <p:cNvPr id="3" name="TextBox 3"/>
          <p:cNvSpPr txBox="1"/>
          <p:nvPr/>
        </p:nvSpPr>
        <p:spPr>
          <a:xfrm>
            <a:off x="1028700" y="661838"/>
            <a:ext cx="9788578" cy="647700"/>
          </a:xfrm>
          <a:prstGeom prst="rect">
            <a:avLst/>
          </a:prstGeom>
        </p:spPr>
        <p:txBody>
          <a:bodyPr lIns="0" tIns="0" rIns="0" bIns="0" rtlCol="0" anchor="t">
            <a:spAutoFit/>
          </a:bodyPr>
          <a:lstStyle/>
          <a:p>
            <a:pPr marL="0" lvl="0" indent="0" algn="l">
              <a:lnSpc>
                <a:spcPts val="5121"/>
              </a:lnSpc>
              <a:spcBef>
                <a:spcPct val="0"/>
              </a:spcBef>
            </a:pPr>
            <a:r>
              <a:rPr lang="en-US" sz="4268" b="1">
                <a:solidFill>
                  <a:srgbClr val="123A64"/>
                </a:solidFill>
                <a:latin typeface="Montserrat Bold"/>
                <a:ea typeface="Montserrat Bold"/>
                <a:cs typeface="Montserrat Bold"/>
                <a:sym typeface="Montserrat Bold"/>
              </a:rPr>
              <a:t>Deployment &amp; Usage</a:t>
            </a:r>
          </a:p>
        </p:txBody>
      </p:sp>
      <p:sp>
        <p:nvSpPr>
          <p:cNvPr id="4" name="TextBox 4"/>
          <p:cNvSpPr txBox="1"/>
          <p:nvPr/>
        </p:nvSpPr>
        <p:spPr>
          <a:xfrm>
            <a:off x="1028700" y="1755026"/>
            <a:ext cx="10449947" cy="629921"/>
          </a:xfrm>
          <a:prstGeom prst="rect">
            <a:avLst/>
          </a:prstGeom>
        </p:spPr>
        <p:txBody>
          <a:bodyPr lIns="0" tIns="0" rIns="0" bIns="0" rtlCol="0" anchor="t">
            <a:spAutoFit/>
          </a:bodyPr>
          <a:lstStyle/>
          <a:p>
            <a:pPr algn="l">
              <a:lnSpc>
                <a:spcPts val="5179"/>
              </a:lnSpc>
              <a:spcBef>
                <a:spcPct val="0"/>
              </a:spcBef>
            </a:pPr>
            <a:r>
              <a:rPr lang="en-US" sz="3699" b="1">
                <a:solidFill>
                  <a:srgbClr val="101010"/>
                </a:solidFill>
                <a:latin typeface="Montserrat Bold"/>
                <a:ea typeface="Montserrat Bold"/>
                <a:cs typeface="Montserrat Bold"/>
                <a:sym typeface="Montserrat Bold"/>
              </a:rPr>
              <a:t>How users can use access our solution?</a:t>
            </a:r>
          </a:p>
        </p:txBody>
      </p:sp>
      <p:sp>
        <p:nvSpPr>
          <p:cNvPr id="5" name="TextBox 5"/>
          <p:cNvSpPr txBox="1"/>
          <p:nvPr/>
        </p:nvSpPr>
        <p:spPr>
          <a:xfrm>
            <a:off x="1028700" y="2842146"/>
            <a:ext cx="15771538" cy="1099820"/>
          </a:xfrm>
          <a:prstGeom prst="rect">
            <a:avLst/>
          </a:prstGeom>
        </p:spPr>
        <p:txBody>
          <a:bodyPr lIns="0" tIns="0" rIns="0" bIns="0" rtlCol="0" anchor="t">
            <a:spAutoFit/>
          </a:bodyPr>
          <a:lstStyle/>
          <a:p>
            <a:pPr marL="0" lvl="0" indent="0" algn="just">
              <a:lnSpc>
                <a:spcPts val="4480"/>
              </a:lnSpc>
              <a:spcBef>
                <a:spcPct val="0"/>
              </a:spcBef>
            </a:pPr>
            <a:r>
              <a:rPr lang="en-US" sz="3200" b="1">
                <a:solidFill>
                  <a:srgbClr val="00569E"/>
                </a:solidFill>
                <a:latin typeface="Montserrat Bold"/>
                <a:ea typeface="Montserrat Bold"/>
                <a:cs typeface="Montserrat Bold"/>
                <a:sym typeface="Montserrat Bold"/>
              </a:rPr>
              <a:t>PromptGuardian </a:t>
            </a:r>
            <a:r>
              <a:rPr lang="en-US" sz="3200">
                <a:solidFill>
                  <a:srgbClr val="000000"/>
                </a:solidFill>
                <a:latin typeface="Montserrat"/>
                <a:ea typeface="Montserrat"/>
                <a:cs typeface="Montserrat"/>
                <a:sym typeface="Montserrat"/>
              </a:rPr>
              <a:t>offers three ways for users to integrate prompt validation and optimization into their workflows:</a:t>
            </a:r>
          </a:p>
        </p:txBody>
      </p:sp>
      <p:sp>
        <p:nvSpPr>
          <p:cNvPr id="6" name="TextBox 6"/>
          <p:cNvSpPr txBox="1"/>
          <p:nvPr/>
        </p:nvSpPr>
        <p:spPr>
          <a:xfrm>
            <a:off x="7183442" y="6277928"/>
            <a:ext cx="4295205"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2. API Integration</a:t>
            </a:r>
          </a:p>
        </p:txBody>
      </p:sp>
      <p:sp>
        <p:nvSpPr>
          <p:cNvPr id="7" name="TextBox 7"/>
          <p:cNvSpPr txBox="1"/>
          <p:nvPr/>
        </p:nvSpPr>
        <p:spPr>
          <a:xfrm>
            <a:off x="7183442" y="7727633"/>
            <a:ext cx="5557152"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3. Microsoft Teams App </a:t>
            </a:r>
          </a:p>
        </p:txBody>
      </p:sp>
      <p:sp>
        <p:nvSpPr>
          <p:cNvPr id="8" name="TextBox 8"/>
          <p:cNvSpPr txBox="1"/>
          <p:nvPr/>
        </p:nvSpPr>
        <p:spPr>
          <a:xfrm>
            <a:off x="6996397" y="4828222"/>
            <a:ext cx="4295205"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1. Web Interface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CAEAF4">
                <a:alpha val="100000"/>
              </a:srgbClr>
            </a:gs>
            <a:gs pos="100000">
              <a:srgbClr val="F9F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578639" y="2236753"/>
            <a:ext cx="11130723" cy="6094331"/>
          </a:xfrm>
          <a:custGeom>
            <a:avLst/>
            <a:gdLst/>
            <a:ahLst/>
            <a:cxnLst/>
            <a:rect l="l" t="t" r="r" b="b"/>
            <a:pathLst>
              <a:path w="11130723" h="6094331">
                <a:moveTo>
                  <a:pt x="0" y="0"/>
                </a:moveTo>
                <a:lnTo>
                  <a:pt x="11130722" y="0"/>
                </a:lnTo>
                <a:lnTo>
                  <a:pt x="11130722" y="6094332"/>
                </a:lnTo>
                <a:lnTo>
                  <a:pt x="0" y="6094332"/>
                </a:lnTo>
                <a:lnTo>
                  <a:pt x="0" y="0"/>
                </a:lnTo>
                <a:close/>
              </a:path>
            </a:pathLst>
          </a:custGeom>
          <a:blipFill>
            <a:blip r:embed="rId3"/>
            <a:stretch>
              <a:fillRect/>
            </a:stretch>
          </a:blipFill>
        </p:spPr>
      </p:sp>
      <p:sp>
        <p:nvSpPr>
          <p:cNvPr id="3" name="TextBox 3"/>
          <p:cNvSpPr txBox="1"/>
          <p:nvPr/>
        </p:nvSpPr>
        <p:spPr>
          <a:xfrm>
            <a:off x="1028700" y="661838"/>
            <a:ext cx="9788578" cy="647700"/>
          </a:xfrm>
          <a:prstGeom prst="rect">
            <a:avLst/>
          </a:prstGeom>
        </p:spPr>
        <p:txBody>
          <a:bodyPr lIns="0" tIns="0" rIns="0" bIns="0" rtlCol="0" anchor="t">
            <a:spAutoFit/>
          </a:bodyPr>
          <a:lstStyle/>
          <a:p>
            <a:pPr marL="0" lvl="0" indent="0" algn="l">
              <a:lnSpc>
                <a:spcPts val="5121"/>
              </a:lnSpc>
              <a:spcBef>
                <a:spcPct val="0"/>
              </a:spcBef>
            </a:pPr>
            <a:r>
              <a:rPr lang="en-US" sz="4268" b="1">
                <a:solidFill>
                  <a:srgbClr val="123A64"/>
                </a:solidFill>
                <a:latin typeface="Montserrat Bold"/>
                <a:ea typeface="Montserrat Bold"/>
                <a:cs typeface="Montserrat Bold"/>
                <a:sym typeface="Montserrat Bold"/>
              </a:rPr>
              <a:t>Deployment &amp; Usage</a:t>
            </a:r>
          </a:p>
        </p:txBody>
      </p:sp>
      <p:sp>
        <p:nvSpPr>
          <p:cNvPr id="4" name="TextBox 4"/>
          <p:cNvSpPr txBox="1"/>
          <p:nvPr/>
        </p:nvSpPr>
        <p:spPr>
          <a:xfrm>
            <a:off x="6996397" y="9191625"/>
            <a:ext cx="4295205" cy="563880"/>
          </a:xfrm>
          <a:prstGeom prst="rect">
            <a:avLst/>
          </a:prstGeom>
        </p:spPr>
        <p:txBody>
          <a:bodyPr lIns="0" tIns="0" rIns="0" bIns="0" rtlCol="0" anchor="t">
            <a:spAutoFit/>
          </a:bodyPr>
          <a:lstStyle/>
          <a:p>
            <a:pPr marL="0" lvl="0" indent="0" algn="ctr">
              <a:lnSpc>
                <a:spcPts val="4620"/>
              </a:lnSpc>
              <a:spcBef>
                <a:spcPct val="0"/>
              </a:spcBef>
            </a:pPr>
            <a:r>
              <a:rPr lang="en-US" sz="3300" b="1">
                <a:solidFill>
                  <a:srgbClr val="00569E"/>
                </a:solidFill>
                <a:latin typeface="Montserrat Bold"/>
                <a:ea typeface="Montserrat Bold"/>
                <a:cs typeface="Montserrat Bold"/>
                <a:sym typeface="Montserrat Bold"/>
              </a:rPr>
              <a:t>1. Web 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1690</Words>
  <Application>Microsoft Office PowerPoint</Application>
  <PresentationFormat>Personalizado</PresentationFormat>
  <Paragraphs>202</Paragraphs>
  <Slides>20</Slides>
  <Notes>9</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20</vt:i4>
      </vt:variant>
    </vt:vector>
  </HeadingPairs>
  <TitlesOfParts>
    <vt:vector size="25" baseType="lpstr">
      <vt:lpstr>Montserrat Bold</vt:lpstr>
      <vt:lpstr>Calibri</vt:lpstr>
      <vt:lpstr>Arial</vt:lpstr>
      <vt:lpstr>Montserrat</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Prompt Guard</dc:title>
  <cp:lastModifiedBy>Esthefany HV</cp:lastModifiedBy>
  <cp:revision>2</cp:revision>
  <dcterms:created xsi:type="dcterms:W3CDTF">2006-08-16T00:00:00Z</dcterms:created>
  <dcterms:modified xsi:type="dcterms:W3CDTF">2025-03-22T05:40:29Z</dcterms:modified>
  <dc:identifier>DAGiZizumb8</dc:identifier>
</cp:coreProperties>
</file>

<file path=docProps/thumbnail.jpeg>
</file>